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Mont Bold" panose="020B0604020202020204" charset="0"/>
      <p:regular r:id="rId17"/>
    </p:embeddedFont>
    <p:embeddedFont>
      <p:font typeface="Mont Heavy"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6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6.sv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AutoShape 4"/>
          <p:cNvSpPr/>
          <p:nvPr/>
        </p:nvSpPr>
        <p:spPr>
          <a:xfrm>
            <a:off x="3811045" y="9391459"/>
            <a:ext cx="8837429" cy="0"/>
          </a:xfrm>
          <a:prstGeom prst="line">
            <a:avLst/>
          </a:prstGeom>
          <a:ln w="19050" cap="flat">
            <a:solidFill>
              <a:srgbClr val="FFFFFF"/>
            </a:solidFill>
            <a:prstDash val="solid"/>
            <a:headEnd type="none" w="sm" len="sm"/>
            <a:tailEnd type="none" w="sm" len="sm"/>
          </a:ln>
        </p:spPr>
        <p:txBody>
          <a:bodyPr/>
          <a:lstStyle/>
          <a:p>
            <a:endParaRPr lang="en-US"/>
          </a:p>
        </p:txBody>
      </p:sp>
      <p:sp>
        <p:nvSpPr>
          <p:cNvPr id="5" name="TextBox 5"/>
          <p:cNvSpPr txBox="1"/>
          <p:nvPr/>
        </p:nvSpPr>
        <p:spPr>
          <a:xfrm>
            <a:off x="3877720" y="5030666"/>
            <a:ext cx="10532560" cy="1095375"/>
          </a:xfrm>
          <a:prstGeom prst="rect">
            <a:avLst/>
          </a:prstGeom>
        </p:spPr>
        <p:txBody>
          <a:bodyPr lIns="0" tIns="0" rIns="0" bIns="0" rtlCol="0" anchor="t">
            <a:spAutoFit/>
          </a:bodyPr>
          <a:lstStyle/>
          <a:p>
            <a:pPr algn="ctr">
              <a:lnSpc>
                <a:spcPts val="4320"/>
              </a:lnSpc>
            </a:pPr>
            <a:r>
              <a:rPr lang="en-US" sz="3600" spc="1152">
                <a:solidFill>
                  <a:srgbClr val="FFBD59"/>
                </a:solidFill>
                <a:latin typeface="Garet"/>
              </a:rPr>
              <a:t>XI PPLG 1</a:t>
            </a:r>
          </a:p>
          <a:p>
            <a:pPr algn="ctr">
              <a:lnSpc>
                <a:spcPts val="4320"/>
              </a:lnSpc>
            </a:pPr>
            <a:r>
              <a:rPr lang="en-US" sz="3600" spc="1152">
                <a:solidFill>
                  <a:srgbClr val="FFBD59"/>
                </a:solidFill>
                <a:latin typeface="Garet"/>
              </a:rPr>
              <a:t>PRESENTATION</a:t>
            </a:r>
          </a:p>
        </p:txBody>
      </p:sp>
      <p:sp>
        <p:nvSpPr>
          <p:cNvPr id="6" name="TextBox 6"/>
          <p:cNvSpPr txBox="1"/>
          <p:nvPr/>
        </p:nvSpPr>
        <p:spPr>
          <a:xfrm>
            <a:off x="2510202" y="2811066"/>
            <a:ext cx="13267596" cy="2276475"/>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Desain </a:t>
            </a:r>
            <a:r>
              <a:rPr lang="en-US" sz="12000" dirty="0" err="1">
                <a:solidFill>
                  <a:srgbClr val="FFFFFF"/>
                </a:solidFill>
                <a:latin typeface="Mont Bold"/>
              </a:rPr>
              <a:t>Grafis</a:t>
            </a:r>
            <a:endParaRPr lang="en-US" sz="12000" dirty="0">
              <a:solidFill>
                <a:srgbClr val="FFFFFF"/>
              </a:solidFill>
              <a:latin typeface="Mont Bold"/>
            </a:endParaRPr>
          </a:p>
        </p:txBody>
      </p:sp>
      <p:sp>
        <p:nvSpPr>
          <p:cNvPr id="7" name="TextBox 7"/>
          <p:cNvSpPr txBox="1"/>
          <p:nvPr/>
        </p:nvSpPr>
        <p:spPr>
          <a:xfrm>
            <a:off x="3811045" y="8572309"/>
            <a:ext cx="10532560" cy="819150"/>
          </a:xfrm>
          <a:prstGeom prst="rect">
            <a:avLst/>
          </a:prstGeom>
        </p:spPr>
        <p:txBody>
          <a:bodyPr lIns="0" tIns="0" rIns="0" bIns="0" rtlCol="0" anchor="t">
            <a:spAutoFit/>
          </a:bodyPr>
          <a:lstStyle/>
          <a:p>
            <a:pPr algn="ctr">
              <a:lnSpc>
                <a:spcPts val="3240"/>
              </a:lnSpc>
            </a:pPr>
            <a:r>
              <a:rPr lang="en-US" sz="2700" spc="864">
                <a:solidFill>
                  <a:srgbClr val="FFBD59"/>
                </a:solidFill>
                <a:latin typeface="Garet"/>
              </a:rPr>
              <a:t>DI BUAT OLEH ADANA ZAINAL A</a:t>
            </a:r>
          </a:p>
          <a:p>
            <a:pPr algn="ctr">
              <a:lnSpc>
                <a:spcPts val="3240"/>
              </a:lnSpc>
            </a:pPr>
            <a:endParaRPr lang="en-US" sz="2700" spc="864">
              <a:solidFill>
                <a:srgbClr val="FFBD59"/>
              </a:solidFill>
              <a:latin typeface="Garet"/>
            </a:endParaRPr>
          </a:p>
        </p:txBody>
      </p:sp>
      <p:sp>
        <p:nvSpPr>
          <p:cNvPr id="8" name="TextBox 8"/>
          <p:cNvSpPr txBox="1"/>
          <p:nvPr/>
        </p:nvSpPr>
        <p:spPr>
          <a:xfrm>
            <a:off x="5914135" y="6318993"/>
            <a:ext cx="6459731" cy="483743"/>
          </a:xfrm>
          <a:prstGeom prst="rect">
            <a:avLst/>
          </a:prstGeom>
        </p:spPr>
        <p:txBody>
          <a:bodyPr lIns="0" tIns="0" rIns="0" bIns="0" rtlCol="0" anchor="t">
            <a:spAutoFit/>
          </a:bodyPr>
          <a:lstStyle/>
          <a:p>
            <a:pPr marL="0" lvl="0" indent="0">
              <a:lnSpc>
                <a:spcPts val="3975"/>
              </a:lnSpc>
            </a:pPr>
            <a:r>
              <a:rPr lang="en-US" sz="2799">
                <a:solidFill>
                  <a:srgbClr val="F8F4EB"/>
                </a:solidFill>
                <a:latin typeface="Garet"/>
              </a:rPr>
              <a:t>Cahya Qomadi Tri Prasetya, S. Kom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AutoShape 4"/>
          <p:cNvSpPr/>
          <p:nvPr/>
        </p:nvSpPr>
        <p:spPr>
          <a:xfrm>
            <a:off x="3811045" y="9391459"/>
            <a:ext cx="8837429" cy="0"/>
          </a:xfrm>
          <a:prstGeom prst="line">
            <a:avLst/>
          </a:prstGeom>
          <a:ln w="19050" cap="flat">
            <a:solidFill>
              <a:srgbClr val="FFFFFF"/>
            </a:solidFill>
            <a:prstDash val="solid"/>
            <a:headEnd type="none" w="sm" len="sm"/>
            <a:tailEnd type="none" w="sm" len="sm"/>
          </a:ln>
        </p:spPr>
        <p:txBody>
          <a:bodyPr/>
          <a:lstStyle/>
          <a:p>
            <a:endParaRPr lang="en-US"/>
          </a:p>
        </p:txBody>
      </p:sp>
      <p:sp>
        <p:nvSpPr>
          <p:cNvPr id="5" name="TextBox 5"/>
          <p:cNvSpPr txBox="1"/>
          <p:nvPr/>
        </p:nvSpPr>
        <p:spPr>
          <a:xfrm>
            <a:off x="3811045" y="5170884"/>
            <a:ext cx="11395171" cy="552450"/>
          </a:xfrm>
          <a:prstGeom prst="rect">
            <a:avLst/>
          </a:prstGeom>
        </p:spPr>
        <p:txBody>
          <a:bodyPr lIns="0" tIns="0" rIns="0" bIns="0" rtlCol="0" anchor="t">
            <a:spAutoFit/>
          </a:bodyPr>
          <a:lstStyle/>
          <a:p>
            <a:pPr>
              <a:lnSpc>
                <a:spcPts val="4320"/>
              </a:lnSpc>
            </a:pPr>
            <a:r>
              <a:rPr lang="en-US" sz="3600" spc="1152" dirty="0">
                <a:solidFill>
                  <a:srgbClr val="FFBD59"/>
                </a:solidFill>
                <a:latin typeface="Garet"/>
              </a:rPr>
              <a:t>MATUR NUWUN SEDOYO MAWON</a:t>
            </a:r>
          </a:p>
        </p:txBody>
      </p:sp>
      <p:sp>
        <p:nvSpPr>
          <p:cNvPr id="6" name="TextBox 6"/>
          <p:cNvSpPr txBox="1"/>
          <p:nvPr/>
        </p:nvSpPr>
        <p:spPr>
          <a:xfrm>
            <a:off x="2510202" y="3175397"/>
            <a:ext cx="13267596" cy="2276475"/>
          </a:xfrm>
          <a:prstGeom prst="rect">
            <a:avLst/>
          </a:prstGeom>
        </p:spPr>
        <p:txBody>
          <a:bodyPr lIns="0" tIns="0" rIns="0" bIns="0" rtlCol="0" anchor="t">
            <a:spAutoFit/>
          </a:bodyPr>
          <a:lstStyle/>
          <a:p>
            <a:pPr algn="ctr">
              <a:lnSpc>
                <a:spcPts val="14400"/>
              </a:lnSpc>
            </a:pPr>
            <a:r>
              <a:rPr lang="en-US" sz="12000">
                <a:solidFill>
                  <a:srgbClr val="FFFFFF"/>
                </a:solidFill>
                <a:latin typeface="Mont Heavy"/>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55041" y="-363193"/>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679979" y="3419502"/>
            <a:ext cx="4353213" cy="5280257"/>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6" name="Group 6"/>
          <p:cNvGrpSpPr/>
          <p:nvPr/>
        </p:nvGrpSpPr>
        <p:grpSpPr>
          <a:xfrm>
            <a:off x="13192244" y="3025878"/>
            <a:ext cx="4353213" cy="5280257"/>
            <a:chOff x="0" y="0"/>
            <a:chExt cx="1157357" cy="1403823"/>
          </a:xfrm>
        </p:grpSpPr>
        <p:sp>
          <p:nvSpPr>
            <p:cNvPr id="7" name="Freeform 7"/>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8" name="Freeform 8"/>
          <p:cNvSpPr/>
          <p:nvPr/>
        </p:nvSpPr>
        <p:spPr>
          <a:xfrm>
            <a:off x="12638688" y="3086100"/>
            <a:ext cx="2921508" cy="4114800"/>
          </a:xfrm>
          <a:custGeom>
            <a:avLst/>
            <a:gdLst/>
            <a:ahLst/>
            <a:cxnLst/>
            <a:rect l="l" t="t" r="r" b="b"/>
            <a:pathLst>
              <a:path w="2921508" h="4114800">
                <a:moveTo>
                  <a:pt x="0" y="0"/>
                </a:moveTo>
                <a:lnTo>
                  <a:pt x="2921508" y="0"/>
                </a:lnTo>
                <a:lnTo>
                  <a:pt x="2921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3319799" y="933450"/>
            <a:ext cx="12270111" cy="1067435"/>
          </a:xfrm>
          <a:prstGeom prst="rect">
            <a:avLst/>
          </a:prstGeom>
        </p:spPr>
        <p:txBody>
          <a:bodyPr lIns="0" tIns="0" rIns="0" bIns="0" rtlCol="0" anchor="t">
            <a:spAutoFit/>
          </a:bodyPr>
          <a:lstStyle/>
          <a:p>
            <a:pPr marL="0" lvl="0" indent="0" algn="ctr">
              <a:lnSpc>
                <a:spcPts val="6399"/>
              </a:lnSpc>
            </a:pPr>
            <a:r>
              <a:rPr lang="en-US" sz="6399">
                <a:solidFill>
                  <a:srgbClr val="FFBD59"/>
                </a:solidFill>
                <a:latin typeface="Mont Bold"/>
              </a:rPr>
              <a:t>Members Of The Group</a:t>
            </a:r>
          </a:p>
        </p:txBody>
      </p:sp>
      <p:sp>
        <p:nvSpPr>
          <p:cNvPr id="10" name="TextBox 10"/>
          <p:cNvSpPr txBox="1"/>
          <p:nvPr/>
        </p:nvSpPr>
        <p:spPr>
          <a:xfrm>
            <a:off x="2106009" y="3616325"/>
            <a:ext cx="5930226" cy="740410"/>
          </a:xfrm>
          <a:prstGeom prst="rect">
            <a:avLst/>
          </a:prstGeom>
        </p:spPr>
        <p:txBody>
          <a:bodyPr lIns="0" tIns="0" rIns="0" bIns="0" rtlCol="0" anchor="t">
            <a:spAutoFit/>
          </a:bodyPr>
          <a:lstStyle/>
          <a:p>
            <a:pPr marL="0" lvl="0" indent="0">
              <a:lnSpc>
                <a:spcPts val="4399"/>
              </a:lnSpc>
            </a:pPr>
            <a:r>
              <a:rPr lang="en-US" sz="4399">
                <a:solidFill>
                  <a:srgbClr val="FFBD59"/>
                </a:solidFill>
                <a:latin typeface="Mont Bold"/>
              </a:rPr>
              <a:t>Adnan Zainal Arifin</a:t>
            </a:r>
          </a:p>
        </p:txBody>
      </p:sp>
      <p:sp>
        <p:nvSpPr>
          <p:cNvPr id="11" name="TextBox 11"/>
          <p:cNvSpPr txBox="1"/>
          <p:nvPr/>
        </p:nvSpPr>
        <p:spPr>
          <a:xfrm>
            <a:off x="2106009" y="4537710"/>
            <a:ext cx="4381776" cy="605790"/>
          </a:xfrm>
          <a:prstGeom prst="rect">
            <a:avLst/>
          </a:prstGeom>
        </p:spPr>
        <p:txBody>
          <a:bodyPr lIns="0" tIns="0" rIns="0" bIns="0" rtlCol="0" anchor="t">
            <a:spAutoFit/>
          </a:bodyPr>
          <a:lstStyle/>
          <a:p>
            <a:pPr marL="0" lvl="0" indent="0">
              <a:lnSpc>
                <a:spcPts val="3600"/>
              </a:lnSpc>
            </a:pPr>
            <a:r>
              <a:rPr lang="en-US" sz="3600">
                <a:solidFill>
                  <a:srgbClr val="FFBD59"/>
                </a:solidFill>
                <a:latin typeface="Mont Heavy"/>
              </a:rPr>
              <a:t>Fara Pancasari</a:t>
            </a:r>
          </a:p>
        </p:txBody>
      </p:sp>
      <p:sp>
        <p:nvSpPr>
          <p:cNvPr id="12" name="TextBox 12"/>
          <p:cNvSpPr txBox="1"/>
          <p:nvPr/>
        </p:nvSpPr>
        <p:spPr>
          <a:xfrm>
            <a:off x="2106009" y="5266398"/>
            <a:ext cx="4381776" cy="605790"/>
          </a:xfrm>
          <a:prstGeom prst="rect">
            <a:avLst/>
          </a:prstGeom>
        </p:spPr>
        <p:txBody>
          <a:bodyPr lIns="0" tIns="0" rIns="0" bIns="0" rtlCol="0" anchor="t">
            <a:spAutoFit/>
          </a:bodyPr>
          <a:lstStyle/>
          <a:p>
            <a:pPr marL="0" lvl="0" indent="0">
              <a:lnSpc>
                <a:spcPts val="3600"/>
              </a:lnSpc>
            </a:pPr>
            <a:r>
              <a:rPr lang="en-US" sz="3600">
                <a:solidFill>
                  <a:srgbClr val="FFBD59"/>
                </a:solidFill>
                <a:latin typeface="Mont Heavy"/>
              </a:rPr>
              <a:t>Dyah Widiastuti</a:t>
            </a:r>
          </a:p>
        </p:txBody>
      </p:sp>
      <p:sp>
        <p:nvSpPr>
          <p:cNvPr id="13" name="TextBox 13"/>
          <p:cNvSpPr txBox="1"/>
          <p:nvPr/>
        </p:nvSpPr>
        <p:spPr>
          <a:xfrm>
            <a:off x="2106009" y="7626694"/>
            <a:ext cx="5276733" cy="605790"/>
          </a:xfrm>
          <a:prstGeom prst="rect">
            <a:avLst/>
          </a:prstGeom>
        </p:spPr>
        <p:txBody>
          <a:bodyPr lIns="0" tIns="0" rIns="0" bIns="0" rtlCol="0" anchor="t">
            <a:spAutoFit/>
          </a:bodyPr>
          <a:lstStyle/>
          <a:p>
            <a:pPr marL="0" lvl="0" indent="0">
              <a:lnSpc>
                <a:spcPts val="3600"/>
              </a:lnSpc>
            </a:pPr>
            <a:r>
              <a:rPr lang="en-US" sz="3600">
                <a:solidFill>
                  <a:srgbClr val="FFBD59"/>
                </a:solidFill>
                <a:latin typeface="Mont Heavy"/>
              </a:rPr>
              <a:t>SATRIO NUGROHO </a:t>
            </a:r>
          </a:p>
        </p:txBody>
      </p:sp>
      <p:sp>
        <p:nvSpPr>
          <p:cNvPr id="14" name="TextBox 14"/>
          <p:cNvSpPr txBox="1"/>
          <p:nvPr/>
        </p:nvSpPr>
        <p:spPr>
          <a:xfrm>
            <a:off x="2106009" y="6839929"/>
            <a:ext cx="9348323" cy="605790"/>
          </a:xfrm>
          <a:prstGeom prst="rect">
            <a:avLst/>
          </a:prstGeom>
        </p:spPr>
        <p:txBody>
          <a:bodyPr lIns="0" tIns="0" rIns="0" bIns="0" rtlCol="0" anchor="t">
            <a:spAutoFit/>
          </a:bodyPr>
          <a:lstStyle/>
          <a:p>
            <a:pPr marL="0" lvl="0" indent="0">
              <a:lnSpc>
                <a:spcPts val="3600"/>
              </a:lnSpc>
            </a:pPr>
            <a:r>
              <a:rPr lang="en-US" sz="3600">
                <a:solidFill>
                  <a:srgbClr val="FFBD59"/>
                </a:solidFill>
                <a:latin typeface="Mont Heavy"/>
              </a:rPr>
              <a:t>SYAHLAURA RADIANO EVANGELINE</a:t>
            </a:r>
          </a:p>
        </p:txBody>
      </p:sp>
      <p:sp>
        <p:nvSpPr>
          <p:cNvPr id="15" name="TextBox 15"/>
          <p:cNvSpPr txBox="1"/>
          <p:nvPr/>
        </p:nvSpPr>
        <p:spPr>
          <a:xfrm>
            <a:off x="2106009" y="6053164"/>
            <a:ext cx="7832219" cy="605790"/>
          </a:xfrm>
          <a:prstGeom prst="rect">
            <a:avLst/>
          </a:prstGeom>
        </p:spPr>
        <p:txBody>
          <a:bodyPr lIns="0" tIns="0" rIns="0" bIns="0" rtlCol="0" anchor="t">
            <a:spAutoFit/>
          </a:bodyPr>
          <a:lstStyle/>
          <a:p>
            <a:pPr marL="0" lvl="0" indent="0">
              <a:lnSpc>
                <a:spcPts val="3600"/>
              </a:lnSpc>
            </a:pPr>
            <a:r>
              <a:rPr lang="en-US" sz="3600">
                <a:solidFill>
                  <a:srgbClr val="FFBD59"/>
                </a:solidFill>
                <a:latin typeface="Mont Heavy"/>
              </a:rPr>
              <a:t>MUHAMAD IQBAL MAULANA </a:t>
            </a:r>
          </a:p>
        </p:txBody>
      </p:sp>
      <p:sp>
        <p:nvSpPr>
          <p:cNvPr id="16" name="TextBox 16"/>
          <p:cNvSpPr txBox="1"/>
          <p:nvPr/>
        </p:nvSpPr>
        <p:spPr>
          <a:xfrm>
            <a:off x="6178957" y="2116582"/>
            <a:ext cx="6459731" cy="483743"/>
          </a:xfrm>
          <a:prstGeom prst="rect">
            <a:avLst/>
          </a:prstGeom>
        </p:spPr>
        <p:txBody>
          <a:bodyPr lIns="0" tIns="0" rIns="0" bIns="0" rtlCol="0" anchor="t">
            <a:spAutoFit/>
          </a:bodyPr>
          <a:lstStyle/>
          <a:p>
            <a:pPr marL="0" lvl="0" indent="0">
              <a:lnSpc>
                <a:spcPts val="3975"/>
              </a:lnSpc>
            </a:pPr>
            <a:r>
              <a:rPr lang="en-US" sz="2799">
                <a:solidFill>
                  <a:srgbClr val="F8F4EB"/>
                </a:solidFill>
                <a:latin typeface="Garet"/>
              </a:rPr>
              <a:t>Cahya Qomadi Tri Prasetya, S. Kom</a:t>
            </a:r>
          </a:p>
        </p:txBody>
      </p:sp>
      <p:sp>
        <p:nvSpPr>
          <p:cNvPr id="17" name="TextBox 17"/>
          <p:cNvSpPr txBox="1"/>
          <p:nvPr/>
        </p:nvSpPr>
        <p:spPr>
          <a:xfrm>
            <a:off x="11940539" y="7432282"/>
            <a:ext cx="4738977" cy="1552781"/>
          </a:xfrm>
          <a:prstGeom prst="rect">
            <a:avLst/>
          </a:prstGeom>
        </p:spPr>
        <p:txBody>
          <a:bodyPr lIns="0" tIns="0" rIns="0" bIns="0" rtlCol="0" anchor="t">
            <a:spAutoFit/>
          </a:bodyPr>
          <a:lstStyle/>
          <a:p>
            <a:pPr marL="0" lvl="0" indent="0">
              <a:lnSpc>
                <a:spcPts val="3138"/>
              </a:lnSpc>
            </a:pPr>
            <a:r>
              <a:rPr lang="en-US" sz="2241">
                <a:solidFill>
                  <a:srgbClr val="FFFFFF"/>
                </a:solidFill>
                <a:latin typeface="Garet"/>
              </a:rPr>
              <a:t>"Tidak ada di dunia ini yang sempurna, Kecuali manusia itu sendiri ingin menyempurnakan satu sama lain"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5547207" y="3464811"/>
            <a:ext cx="12294563" cy="12182794"/>
          </a:xfrm>
          <a:custGeom>
            <a:avLst/>
            <a:gdLst/>
            <a:ahLst/>
            <a:cxnLst/>
            <a:rect l="l" t="t" r="r" b="b"/>
            <a:pathLst>
              <a:path w="12294563" h="12182794">
                <a:moveTo>
                  <a:pt x="0" y="0"/>
                </a:moveTo>
                <a:lnTo>
                  <a:pt x="12294564" y="0"/>
                </a:lnTo>
                <a:lnTo>
                  <a:pt x="12294564" y="12182795"/>
                </a:lnTo>
                <a:lnTo>
                  <a:pt x="0" y="12182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40169" y="3464811"/>
            <a:ext cx="7268184" cy="2483989"/>
            <a:chOff x="0" y="0"/>
            <a:chExt cx="1932339" cy="660400"/>
          </a:xfrm>
        </p:grpSpPr>
        <p:sp>
          <p:nvSpPr>
            <p:cNvPr id="5" name="Freeform 5"/>
            <p:cNvSpPr/>
            <p:nvPr/>
          </p:nvSpPr>
          <p:spPr>
            <a:xfrm>
              <a:off x="0" y="0"/>
              <a:ext cx="1932339" cy="660400"/>
            </a:xfrm>
            <a:custGeom>
              <a:avLst/>
              <a:gdLst/>
              <a:ahLst/>
              <a:cxnLst/>
              <a:rect l="l" t="t" r="r" b="b"/>
              <a:pathLst>
                <a:path w="1932339" h="660400">
                  <a:moveTo>
                    <a:pt x="1807879" y="660400"/>
                  </a:moveTo>
                  <a:lnTo>
                    <a:pt x="124460" y="660400"/>
                  </a:lnTo>
                  <a:cubicBezTo>
                    <a:pt x="55880" y="660400"/>
                    <a:pt x="0" y="604520"/>
                    <a:pt x="0" y="535940"/>
                  </a:cubicBezTo>
                  <a:lnTo>
                    <a:pt x="0" y="124460"/>
                  </a:lnTo>
                  <a:cubicBezTo>
                    <a:pt x="0" y="55880"/>
                    <a:pt x="55880" y="0"/>
                    <a:pt x="124460" y="0"/>
                  </a:cubicBezTo>
                  <a:lnTo>
                    <a:pt x="1807879" y="0"/>
                  </a:lnTo>
                  <a:cubicBezTo>
                    <a:pt x="1876459" y="0"/>
                    <a:pt x="1932339" y="55880"/>
                    <a:pt x="1932339" y="124460"/>
                  </a:cubicBezTo>
                  <a:lnTo>
                    <a:pt x="1932339" y="535940"/>
                  </a:lnTo>
                  <a:cubicBezTo>
                    <a:pt x="1932339" y="604520"/>
                    <a:pt x="1876459" y="660400"/>
                    <a:pt x="1807879" y="660400"/>
                  </a:cubicBezTo>
                  <a:close/>
                </a:path>
              </a:pathLst>
            </a:custGeom>
            <a:solidFill>
              <a:srgbClr val="2E2D2D">
                <a:alpha val="60000"/>
              </a:srgbClr>
            </a:solidFill>
          </p:spPr>
          <p:txBody>
            <a:bodyPr/>
            <a:lstStyle/>
            <a:p>
              <a:endParaRPr lang="en-US"/>
            </a:p>
          </p:txBody>
        </p:sp>
      </p:grpSp>
      <p:sp>
        <p:nvSpPr>
          <p:cNvPr id="6" name="Freeform 6"/>
          <p:cNvSpPr/>
          <p:nvPr/>
        </p:nvSpPr>
        <p:spPr>
          <a:xfrm rot="-2088237">
            <a:off x="13314356" y="-6250170"/>
            <a:ext cx="12294563" cy="12182794"/>
          </a:xfrm>
          <a:custGeom>
            <a:avLst/>
            <a:gdLst/>
            <a:ahLst/>
            <a:cxnLst/>
            <a:rect l="l" t="t" r="r" b="b"/>
            <a:pathLst>
              <a:path w="12294563" h="12182794">
                <a:moveTo>
                  <a:pt x="0" y="0"/>
                </a:moveTo>
                <a:lnTo>
                  <a:pt x="12294564" y="0"/>
                </a:lnTo>
                <a:lnTo>
                  <a:pt x="12294564" y="12182794"/>
                </a:lnTo>
                <a:lnTo>
                  <a:pt x="0" y="12182794"/>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2565281" y="6434315"/>
            <a:ext cx="3256050" cy="2588560"/>
          </a:xfrm>
          <a:custGeom>
            <a:avLst/>
            <a:gdLst/>
            <a:ahLst/>
            <a:cxnLst/>
            <a:rect l="l" t="t" r="r" b="b"/>
            <a:pathLst>
              <a:path w="3256050" h="2588560">
                <a:moveTo>
                  <a:pt x="0" y="0"/>
                </a:moveTo>
                <a:lnTo>
                  <a:pt x="3256050" y="0"/>
                </a:lnTo>
                <a:lnTo>
                  <a:pt x="3256050" y="2588560"/>
                </a:lnTo>
                <a:lnTo>
                  <a:pt x="0" y="258856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2249987" y="3026922"/>
            <a:ext cx="11943319" cy="3312143"/>
          </a:xfrm>
          <a:prstGeom prst="rect">
            <a:avLst/>
          </a:prstGeom>
        </p:spPr>
        <p:txBody>
          <a:bodyPr lIns="0" tIns="0" rIns="0" bIns="0" rtlCol="0" anchor="t">
            <a:spAutoFit/>
          </a:bodyPr>
          <a:lstStyle/>
          <a:p>
            <a:pPr marL="0" lvl="0" indent="0" algn="just">
              <a:lnSpc>
                <a:spcPts val="3815"/>
              </a:lnSpc>
            </a:pPr>
            <a:r>
              <a:rPr lang="en-US" sz="2725">
                <a:solidFill>
                  <a:srgbClr val="FFFFFF"/>
                </a:solidFill>
                <a:latin typeface="Garet"/>
              </a:rPr>
              <a:t>Desain Grafis adalah seni dan proses menciptakan visual atau elemen visual untuk menyampaikan pesan atau komunikasi. Ini melibatkan penggunaan elemen-elemen seperti warna, bentuk, garis, tekstur, dan gambar untuk menciptakan desain yang menarik dan efektif. Desain grafis digunakan dalam berbagai bidang seperti iklan, media sosial, percetakan, pengembangan web, dan banyak lagi.</a:t>
            </a:r>
          </a:p>
        </p:txBody>
      </p:sp>
      <p:sp>
        <p:nvSpPr>
          <p:cNvPr id="9" name="Freeform 9"/>
          <p:cNvSpPr/>
          <p:nvPr/>
        </p:nvSpPr>
        <p:spPr>
          <a:xfrm>
            <a:off x="15821331" y="428282"/>
            <a:ext cx="1879182" cy="2087980"/>
          </a:xfrm>
          <a:custGeom>
            <a:avLst/>
            <a:gdLst/>
            <a:ahLst/>
            <a:cxnLst/>
            <a:rect l="l" t="t" r="r" b="b"/>
            <a:pathLst>
              <a:path w="1879182" h="2087980">
                <a:moveTo>
                  <a:pt x="0" y="0"/>
                </a:moveTo>
                <a:lnTo>
                  <a:pt x="1879182" y="0"/>
                </a:lnTo>
                <a:lnTo>
                  <a:pt x="1879182" y="2087980"/>
                </a:lnTo>
                <a:lnTo>
                  <a:pt x="0" y="2087980"/>
                </a:lnTo>
                <a:lnTo>
                  <a:pt x="0" y="0"/>
                </a:lnTo>
                <a:close/>
              </a:path>
            </a:pathLst>
          </a:custGeom>
          <a:blipFill>
            <a:blip r:embed="rId6">
              <a:alphaModFix amt="17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3858438" y="2299092"/>
            <a:ext cx="10571124" cy="396240"/>
          </a:xfrm>
          <a:prstGeom prst="rect">
            <a:avLst/>
          </a:prstGeom>
        </p:spPr>
        <p:txBody>
          <a:bodyPr lIns="0" tIns="0" rIns="0" bIns="0" rtlCol="0" anchor="t">
            <a:spAutoFit/>
          </a:bodyPr>
          <a:lstStyle/>
          <a:p>
            <a:pPr marL="0" lvl="0" indent="0" algn="ctr">
              <a:lnSpc>
                <a:spcPts val="3359"/>
              </a:lnSpc>
            </a:pPr>
            <a:r>
              <a:rPr lang="en-US" sz="2400">
                <a:solidFill>
                  <a:srgbClr val="FFFFFF"/>
                </a:solidFill>
                <a:latin typeface="Garet"/>
              </a:rPr>
              <a:t>Pengenalan materi</a:t>
            </a:r>
          </a:p>
        </p:txBody>
      </p:sp>
      <p:sp>
        <p:nvSpPr>
          <p:cNvPr id="11" name="TextBox 11"/>
          <p:cNvSpPr txBox="1"/>
          <p:nvPr/>
        </p:nvSpPr>
        <p:spPr>
          <a:xfrm>
            <a:off x="3319799" y="876300"/>
            <a:ext cx="11648401" cy="1365250"/>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Mont Heavy"/>
              </a:rPr>
              <a:t>Desain Grafis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flipH="1">
            <a:off x="0" y="6175783"/>
            <a:ext cx="6176060" cy="4114800"/>
          </a:xfrm>
          <a:custGeom>
            <a:avLst/>
            <a:gdLst/>
            <a:ahLst/>
            <a:cxnLst/>
            <a:rect l="l" t="t" r="r" b="b"/>
            <a:pathLst>
              <a:path w="6176060" h="4114800">
                <a:moveTo>
                  <a:pt x="6176060" y="0"/>
                </a:moveTo>
                <a:lnTo>
                  <a:pt x="0" y="0"/>
                </a:lnTo>
                <a:lnTo>
                  <a:pt x="0" y="4114800"/>
                </a:lnTo>
                <a:lnTo>
                  <a:pt x="6176060" y="4114800"/>
                </a:lnTo>
                <a:lnTo>
                  <a:pt x="617606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315950" y="1249051"/>
            <a:ext cx="8255895" cy="3002109"/>
            <a:chOff x="0" y="0"/>
            <a:chExt cx="2127691" cy="773697"/>
          </a:xfrm>
        </p:grpSpPr>
        <p:sp>
          <p:nvSpPr>
            <p:cNvPr id="5" name="Freeform 5"/>
            <p:cNvSpPr/>
            <p:nvPr/>
          </p:nvSpPr>
          <p:spPr>
            <a:xfrm>
              <a:off x="0" y="0"/>
              <a:ext cx="2127691" cy="773697"/>
            </a:xfrm>
            <a:custGeom>
              <a:avLst/>
              <a:gdLst/>
              <a:ahLst/>
              <a:cxnLst/>
              <a:rect l="l" t="t" r="r" b="b"/>
              <a:pathLst>
                <a:path w="2127691" h="773697">
                  <a:moveTo>
                    <a:pt x="2003231" y="773697"/>
                  </a:moveTo>
                  <a:lnTo>
                    <a:pt x="124460" y="773697"/>
                  </a:lnTo>
                  <a:cubicBezTo>
                    <a:pt x="55880" y="773697"/>
                    <a:pt x="0" y="717817"/>
                    <a:pt x="0" y="649237"/>
                  </a:cubicBezTo>
                  <a:lnTo>
                    <a:pt x="0" y="124460"/>
                  </a:lnTo>
                  <a:cubicBezTo>
                    <a:pt x="0" y="55880"/>
                    <a:pt x="55880" y="0"/>
                    <a:pt x="124460" y="0"/>
                  </a:cubicBezTo>
                  <a:lnTo>
                    <a:pt x="2003231" y="0"/>
                  </a:lnTo>
                  <a:cubicBezTo>
                    <a:pt x="2071811" y="0"/>
                    <a:pt x="2127691" y="55880"/>
                    <a:pt x="2127691" y="124460"/>
                  </a:cubicBezTo>
                  <a:lnTo>
                    <a:pt x="2127691" y="649237"/>
                  </a:lnTo>
                  <a:cubicBezTo>
                    <a:pt x="2127691" y="717817"/>
                    <a:pt x="2071811" y="773697"/>
                    <a:pt x="2003231" y="773697"/>
                  </a:cubicBezTo>
                  <a:close/>
                </a:path>
              </a:pathLst>
            </a:custGeom>
            <a:solidFill>
              <a:srgbClr val="2E2D2D">
                <a:alpha val="60000"/>
              </a:srgbClr>
            </a:solidFill>
          </p:spPr>
          <p:txBody>
            <a:bodyPr/>
            <a:lstStyle/>
            <a:p>
              <a:endParaRPr lang="en-US"/>
            </a:p>
          </p:txBody>
        </p:sp>
      </p:grpSp>
      <p:sp>
        <p:nvSpPr>
          <p:cNvPr id="6" name="Freeform 6"/>
          <p:cNvSpPr/>
          <p:nvPr/>
        </p:nvSpPr>
        <p:spPr>
          <a:xfrm>
            <a:off x="7839160" y="2008357"/>
            <a:ext cx="1061139" cy="1059391"/>
          </a:xfrm>
          <a:custGeom>
            <a:avLst/>
            <a:gdLst/>
            <a:ahLst/>
            <a:cxnLst/>
            <a:rect l="l" t="t" r="r" b="b"/>
            <a:pathLst>
              <a:path w="1061139" h="1059391">
                <a:moveTo>
                  <a:pt x="0" y="0"/>
                </a:moveTo>
                <a:lnTo>
                  <a:pt x="1061138" y="0"/>
                </a:lnTo>
                <a:lnTo>
                  <a:pt x="1061138" y="1059391"/>
                </a:lnTo>
                <a:lnTo>
                  <a:pt x="0" y="105939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grpSp>
        <p:nvGrpSpPr>
          <p:cNvPr id="7" name="Group 7"/>
          <p:cNvGrpSpPr/>
          <p:nvPr/>
        </p:nvGrpSpPr>
        <p:grpSpPr>
          <a:xfrm>
            <a:off x="8271493" y="4402587"/>
            <a:ext cx="8301474" cy="2221872"/>
            <a:chOff x="0" y="0"/>
            <a:chExt cx="2467421" cy="660400"/>
          </a:xfrm>
        </p:grpSpPr>
        <p:sp>
          <p:nvSpPr>
            <p:cNvPr id="8" name="Freeform 8"/>
            <p:cNvSpPr/>
            <p:nvPr/>
          </p:nvSpPr>
          <p:spPr>
            <a:xfrm>
              <a:off x="0" y="0"/>
              <a:ext cx="2467421" cy="660400"/>
            </a:xfrm>
            <a:custGeom>
              <a:avLst/>
              <a:gdLst/>
              <a:ahLst/>
              <a:cxnLst/>
              <a:rect l="l" t="t" r="r" b="b"/>
              <a:pathLst>
                <a:path w="2467421" h="660400">
                  <a:moveTo>
                    <a:pt x="2342961" y="660400"/>
                  </a:moveTo>
                  <a:lnTo>
                    <a:pt x="124460" y="660400"/>
                  </a:lnTo>
                  <a:cubicBezTo>
                    <a:pt x="55880" y="660400"/>
                    <a:pt x="0" y="604520"/>
                    <a:pt x="0" y="535940"/>
                  </a:cubicBezTo>
                  <a:lnTo>
                    <a:pt x="0" y="124460"/>
                  </a:lnTo>
                  <a:cubicBezTo>
                    <a:pt x="0" y="55880"/>
                    <a:pt x="55880" y="0"/>
                    <a:pt x="124460" y="0"/>
                  </a:cubicBezTo>
                  <a:lnTo>
                    <a:pt x="2342961" y="0"/>
                  </a:lnTo>
                  <a:cubicBezTo>
                    <a:pt x="2411541" y="0"/>
                    <a:pt x="2467421" y="55880"/>
                    <a:pt x="2467421" y="124460"/>
                  </a:cubicBezTo>
                  <a:lnTo>
                    <a:pt x="2467421" y="535940"/>
                  </a:lnTo>
                  <a:cubicBezTo>
                    <a:pt x="2467421" y="604520"/>
                    <a:pt x="2411541" y="660400"/>
                    <a:pt x="2342961" y="660400"/>
                  </a:cubicBezTo>
                  <a:close/>
                </a:path>
              </a:pathLst>
            </a:custGeom>
            <a:solidFill>
              <a:srgbClr val="2E2D2D">
                <a:alpha val="60000"/>
              </a:srgbClr>
            </a:solidFill>
          </p:spPr>
          <p:txBody>
            <a:bodyPr/>
            <a:lstStyle/>
            <a:p>
              <a:endParaRPr lang="en-US"/>
            </a:p>
          </p:txBody>
        </p:sp>
      </p:grpSp>
      <p:grpSp>
        <p:nvGrpSpPr>
          <p:cNvPr id="9" name="Group 9"/>
          <p:cNvGrpSpPr/>
          <p:nvPr/>
        </p:nvGrpSpPr>
        <p:grpSpPr>
          <a:xfrm>
            <a:off x="7265984" y="7199448"/>
            <a:ext cx="8305860" cy="2388020"/>
            <a:chOff x="0" y="0"/>
            <a:chExt cx="2983512" cy="857790"/>
          </a:xfrm>
        </p:grpSpPr>
        <p:sp>
          <p:nvSpPr>
            <p:cNvPr id="10" name="Freeform 10"/>
            <p:cNvSpPr/>
            <p:nvPr/>
          </p:nvSpPr>
          <p:spPr>
            <a:xfrm>
              <a:off x="0" y="0"/>
              <a:ext cx="2983512" cy="857791"/>
            </a:xfrm>
            <a:custGeom>
              <a:avLst/>
              <a:gdLst/>
              <a:ahLst/>
              <a:cxnLst/>
              <a:rect l="l" t="t" r="r" b="b"/>
              <a:pathLst>
                <a:path w="2983512" h="857791">
                  <a:moveTo>
                    <a:pt x="2859052" y="857790"/>
                  </a:moveTo>
                  <a:lnTo>
                    <a:pt x="124460" y="857790"/>
                  </a:lnTo>
                  <a:cubicBezTo>
                    <a:pt x="55880" y="857790"/>
                    <a:pt x="0" y="801910"/>
                    <a:pt x="0" y="733330"/>
                  </a:cubicBezTo>
                  <a:lnTo>
                    <a:pt x="0" y="124460"/>
                  </a:lnTo>
                  <a:cubicBezTo>
                    <a:pt x="0" y="55880"/>
                    <a:pt x="55880" y="0"/>
                    <a:pt x="124460" y="0"/>
                  </a:cubicBezTo>
                  <a:lnTo>
                    <a:pt x="2859052" y="0"/>
                  </a:lnTo>
                  <a:cubicBezTo>
                    <a:pt x="2927632" y="0"/>
                    <a:pt x="2983512" y="55880"/>
                    <a:pt x="2983512" y="124460"/>
                  </a:cubicBezTo>
                  <a:lnTo>
                    <a:pt x="2983512" y="733331"/>
                  </a:lnTo>
                  <a:cubicBezTo>
                    <a:pt x="2983512" y="801910"/>
                    <a:pt x="2927632" y="857791"/>
                    <a:pt x="2859052" y="857791"/>
                  </a:cubicBezTo>
                  <a:close/>
                </a:path>
              </a:pathLst>
            </a:custGeom>
            <a:solidFill>
              <a:srgbClr val="2E2D2D">
                <a:alpha val="60000"/>
              </a:srgbClr>
            </a:solidFill>
          </p:spPr>
          <p:txBody>
            <a:bodyPr/>
            <a:lstStyle/>
            <a:p>
              <a:endParaRPr lang="en-US"/>
            </a:p>
          </p:txBody>
        </p:sp>
      </p:grpSp>
      <p:sp>
        <p:nvSpPr>
          <p:cNvPr id="11" name="Freeform 11"/>
          <p:cNvSpPr/>
          <p:nvPr/>
        </p:nvSpPr>
        <p:spPr>
          <a:xfrm>
            <a:off x="7839160" y="7590188"/>
            <a:ext cx="1061139" cy="1059391"/>
          </a:xfrm>
          <a:custGeom>
            <a:avLst/>
            <a:gdLst/>
            <a:ahLst/>
            <a:cxnLst/>
            <a:rect l="l" t="t" r="r" b="b"/>
            <a:pathLst>
              <a:path w="1061139" h="1059391">
                <a:moveTo>
                  <a:pt x="0" y="0"/>
                </a:moveTo>
                <a:lnTo>
                  <a:pt x="1061138" y="0"/>
                </a:lnTo>
                <a:lnTo>
                  <a:pt x="1061138" y="1059391"/>
                </a:lnTo>
                <a:lnTo>
                  <a:pt x="0" y="105939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sp>
        <p:nvSpPr>
          <p:cNvPr id="12" name="Freeform 12"/>
          <p:cNvSpPr/>
          <p:nvPr/>
        </p:nvSpPr>
        <p:spPr>
          <a:xfrm>
            <a:off x="8843148" y="4980107"/>
            <a:ext cx="1061139" cy="1059391"/>
          </a:xfrm>
          <a:custGeom>
            <a:avLst/>
            <a:gdLst/>
            <a:ahLst/>
            <a:cxnLst/>
            <a:rect l="l" t="t" r="r" b="b"/>
            <a:pathLst>
              <a:path w="1061139" h="1059391">
                <a:moveTo>
                  <a:pt x="0" y="0"/>
                </a:moveTo>
                <a:lnTo>
                  <a:pt x="1061139" y="0"/>
                </a:lnTo>
                <a:lnTo>
                  <a:pt x="1061139" y="1059391"/>
                </a:lnTo>
                <a:lnTo>
                  <a:pt x="0" y="105939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sp>
        <p:nvSpPr>
          <p:cNvPr id="13" name="Freeform 13"/>
          <p:cNvSpPr/>
          <p:nvPr/>
        </p:nvSpPr>
        <p:spPr>
          <a:xfrm>
            <a:off x="1487778" y="5513523"/>
            <a:ext cx="4158862" cy="3384274"/>
          </a:xfrm>
          <a:custGeom>
            <a:avLst/>
            <a:gdLst/>
            <a:ahLst/>
            <a:cxnLst/>
            <a:rect l="l" t="t" r="r" b="b"/>
            <a:pathLst>
              <a:path w="4158862" h="3384274">
                <a:moveTo>
                  <a:pt x="0" y="0"/>
                </a:moveTo>
                <a:lnTo>
                  <a:pt x="4158861" y="0"/>
                </a:lnTo>
                <a:lnTo>
                  <a:pt x="4158861" y="3384273"/>
                </a:lnTo>
                <a:lnTo>
                  <a:pt x="0" y="3384273"/>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1710647" y="2070593"/>
            <a:ext cx="3713124" cy="587376"/>
          </a:xfrm>
          <a:prstGeom prst="rect">
            <a:avLst/>
          </a:prstGeom>
        </p:spPr>
        <p:txBody>
          <a:bodyPr lIns="0" tIns="0" rIns="0" bIns="0" rtlCol="0" anchor="t">
            <a:spAutoFit/>
          </a:bodyPr>
          <a:lstStyle/>
          <a:p>
            <a:pPr marL="0" lvl="0" indent="0">
              <a:lnSpc>
                <a:spcPts val="4899"/>
              </a:lnSpc>
            </a:pPr>
            <a:r>
              <a:rPr lang="en-US" sz="3499">
                <a:solidFill>
                  <a:srgbClr val="FFFFFF"/>
                </a:solidFill>
                <a:latin typeface="Garet"/>
              </a:rPr>
              <a:t>DESAIN GRAFIS </a:t>
            </a:r>
          </a:p>
        </p:txBody>
      </p:sp>
      <p:sp>
        <p:nvSpPr>
          <p:cNvPr id="15" name="TextBox 15"/>
          <p:cNvSpPr txBox="1"/>
          <p:nvPr/>
        </p:nvSpPr>
        <p:spPr>
          <a:xfrm>
            <a:off x="1257683" y="1187942"/>
            <a:ext cx="7642616" cy="939801"/>
          </a:xfrm>
          <a:prstGeom prst="rect">
            <a:avLst/>
          </a:prstGeom>
        </p:spPr>
        <p:txBody>
          <a:bodyPr lIns="0" tIns="0" rIns="0" bIns="0" rtlCol="0" anchor="t">
            <a:spAutoFit/>
          </a:bodyPr>
          <a:lstStyle/>
          <a:p>
            <a:pPr marL="0" lvl="0" indent="0">
              <a:lnSpc>
                <a:spcPts val="5500"/>
              </a:lnSpc>
            </a:pPr>
            <a:r>
              <a:rPr lang="en-US" sz="5500">
                <a:solidFill>
                  <a:srgbClr val="FFBD59"/>
                </a:solidFill>
                <a:latin typeface="Mont Heavy"/>
              </a:rPr>
              <a:t>Prinsip Prinsip</a:t>
            </a:r>
          </a:p>
        </p:txBody>
      </p:sp>
      <p:sp>
        <p:nvSpPr>
          <p:cNvPr id="16" name="TextBox 16"/>
          <p:cNvSpPr txBox="1"/>
          <p:nvPr/>
        </p:nvSpPr>
        <p:spPr>
          <a:xfrm>
            <a:off x="9144000" y="1522589"/>
            <a:ext cx="5761322" cy="2223135"/>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Kesederhanaan: Desain yang sederhana lebih mudah dipahami dan lebih efektif dalam menyampaikan pesan. Hindari kelebihan elemen visual yang dapat membuat desain terlihat rumit dan membingungkan.</a:t>
            </a:r>
          </a:p>
        </p:txBody>
      </p:sp>
      <p:sp>
        <p:nvSpPr>
          <p:cNvPr id="17" name="TextBox 17"/>
          <p:cNvSpPr txBox="1"/>
          <p:nvPr/>
        </p:nvSpPr>
        <p:spPr>
          <a:xfrm>
            <a:off x="10116983" y="4563880"/>
            <a:ext cx="5761322" cy="1851660"/>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Kesesuaian (Relevansi): Desain harus sesuai dengan tujuan dan pesan yang ingin disampaikan. Pastikan elemen visual mendukung konsep keseluruhan dan tujuan desain.</a:t>
            </a:r>
          </a:p>
        </p:txBody>
      </p:sp>
      <p:sp>
        <p:nvSpPr>
          <p:cNvPr id="18" name="TextBox 18"/>
          <p:cNvSpPr txBox="1"/>
          <p:nvPr/>
        </p:nvSpPr>
        <p:spPr>
          <a:xfrm>
            <a:off x="9144000" y="7443815"/>
            <a:ext cx="5761322" cy="1851660"/>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Konsistensi: Pertahankan konsistensi dalam penggunaan warna, font, dan elemen visual lainnya untuk menciptakan identitas visual yang kuat dan mudah dikenali.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flipH="1">
            <a:off x="0" y="6175783"/>
            <a:ext cx="6176060" cy="4114800"/>
          </a:xfrm>
          <a:custGeom>
            <a:avLst/>
            <a:gdLst/>
            <a:ahLst/>
            <a:cxnLst/>
            <a:rect l="l" t="t" r="r" b="b"/>
            <a:pathLst>
              <a:path w="6176060" h="4114800">
                <a:moveTo>
                  <a:pt x="6176060" y="0"/>
                </a:moveTo>
                <a:lnTo>
                  <a:pt x="0" y="0"/>
                </a:lnTo>
                <a:lnTo>
                  <a:pt x="0" y="4114800"/>
                </a:lnTo>
                <a:lnTo>
                  <a:pt x="6176060" y="4114800"/>
                </a:lnTo>
                <a:lnTo>
                  <a:pt x="617606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315950" y="1249051"/>
            <a:ext cx="8255895" cy="3002109"/>
            <a:chOff x="0" y="0"/>
            <a:chExt cx="2127691" cy="773697"/>
          </a:xfrm>
        </p:grpSpPr>
        <p:sp>
          <p:nvSpPr>
            <p:cNvPr id="5" name="Freeform 5"/>
            <p:cNvSpPr/>
            <p:nvPr/>
          </p:nvSpPr>
          <p:spPr>
            <a:xfrm>
              <a:off x="0" y="0"/>
              <a:ext cx="2127691" cy="773697"/>
            </a:xfrm>
            <a:custGeom>
              <a:avLst/>
              <a:gdLst/>
              <a:ahLst/>
              <a:cxnLst/>
              <a:rect l="l" t="t" r="r" b="b"/>
              <a:pathLst>
                <a:path w="2127691" h="773697">
                  <a:moveTo>
                    <a:pt x="2003231" y="773697"/>
                  </a:moveTo>
                  <a:lnTo>
                    <a:pt x="124460" y="773697"/>
                  </a:lnTo>
                  <a:cubicBezTo>
                    <a:pt x="55880" y="773697"/>
                    <a:pt x="0" y="717817"/>
                    <a:pt x="0" y="649237"/>
                  </a:cubicBezTo>
                  <a:lnTo>
                    <a:pt x="0" y="124460"/>
                  </a:lnTo>
                  <a:cubicBezTo>
                    <a:pt x="0" y="55880"/>
                    <a:pt x="55880" y="0"/>
                    <a:pt x="124460" y="0"/>
                  </a:cubicBezTo>
                  <a:lnTo>
                    <a:pt x="2003231" y="0"/>
                  </a:lnTo>
                  <a:cubicBezTo>
                    <a:pt x="2071811" y="0"/>
                    <a:pt x="2127691" y="55880"/>
                    <a:pt x="2127691" y="124460"/>
                  </a:cubicBezTo>
                  <a:lnTo>
                    <a:pt x="2127691" y="649237"/>
                  </a:lnTo>
                  <a:cubicBezTo>
                    <a:pt x="2127691" y="717817"/>
                    <a:pt x="2071811" y="773697"/>
                    <a:pt x="2003231" y="773697"/>
                  </a:cubicBezTo>
                  <a:close/>
                </a:path>
              </a:pathLst>
            </a:custGeom>
            <a:solidFill>
              <a:srgbClr val="2E2D2D">
                <a:alpha val="60000"/>
              </a:srgbClr>
            </a:solidFill>
          </p:spPr>
          <p:txBody>
            <a:bodyPr/>
            <a:lstStyle/>
            <a:p>
              <a:endParaRPr lang="en-US"/>
            </a:p>
          </p:txBody>
        </p:sp>
      </p:grpSp>
      <p:sp>
        <p:nvSpPr>
          <p:cNvPr id="6" name="Freeform 6"/>
          <p:cNvSpPr/>
          <p:nvPr/>
        </p:nvSpPr>
        <p:spPr>
          <a:xfrm>
            <a:off x="7839160" y="2008357"/>
            <a:ext cx="1061139" cy="1059391"/>
          </a:xfrm>
          <a:custGeom>
            <a:avLst/>
            <a:gdLst/>
            <a:ahLst/>
            <a:cxnLst/>
            <a:rect l="l" t="t" r="r" b="b"/>
            <a:pathLst>
              <a:path w="1061139" h="1059391">
                <a:moveTo>
                  <a:pt x="0" y="0"/>
                </a:moveTo>
                <a:lnTo>
                  <a:pt x="1061138" y="0"/>
                </a:lnTo>
                <a:lnTo>
                  <a:pt x="1061138" y="1059391"/>
                </a:lnTo>
                <a:lnTo>
                  <a:pt x="0" y="105939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grpSp>
        <p:nvGrpSpPr>
          <p:cNvPr id="7" name="Group 7"/>
          <p:cNvGrpSpPr/>
          <p:nvPr/>
        </p:nvGrpSpPr>
        <p:grpSpPr>
          <a:xfrm>
            <a:off x="8271493" y="4402587"/>
            <a:ext cx="8301474" cy="2221872"/>
            <a:chOff x="0" y="0"/>
            <a:chExt cx="2467421" cy="660400"/>
          </a:xfrm>
        </p:grpSpPr>
        <p:sp>
          <p:nvSpPr>
            <p:cNvPr id="8" name="Freeform 8"/>
            <p:cNvSpPr/>
            <p:nvPr/>
          </p:nvSpPr>
          <p:spPr>
            <a:xfrm>
              <a:off x="0" y="0"/>
              <a:ext cx="2467421" cy="660400"/>
            </a:xfrm>
            <a:custGeom>
              <a:avLst/>
              <a:gdLst/>
              <a:ahLst/>
              <a:cxnLst/>
              <a:rect l="l" t="t" r="r" b="b"/>
              <a:pathLst>
                <a:path w="2467421" h="660400">
                  <a:moveTo>
                    <a:pt x="2342961" y="660400"/>
                  </a:moveTo>
                  <a:lnTo>
                    <a:pt x="124460" y="660400"/>
                  </a:lnTo>
                  <a:cubicBezTo>
                    <a:pt x="55880" y="660400"/>
                    <a:pt x="0" y="604520"/>
                    <a:pt x="0" y="535940"/>
                  </a:cubicBezTo>
                  <a:lnTo>
                    <a:pt x="0" y="124460"/>
                  </a:lnTo>
                  <a:cubicBezTo>
                    <a:pt x="0" y="55880"/>
                    <a:pt x="55880" y="0"/>
                    <a:pt x="124460" y="0"/>
                  </a:cubicBezTo>
                  <a:lnTo>
                    <a:pt x="2342961" y="0"/>
                  </a:lnTo>
                  <a:cubicBezTo>
                    <a:pt x="2411541" y="0"/>
                    <a:pt x="2467421" y="55880"/>
                    <a:pt x="2467421" y="124460"/>
                  </a:cubicBezTo>
                  <a:lnTo>
                    <a:pt x="2467421" y="535940"/>
                  </a:lnTo>
                  <a:cubicBezTo>
                    <a:pt x="2467421" y="604520"/>
                    <a:pt x="2411541" y="660400"/>
                    <a:pt x="2342961" y="660400"/>
                  </a:cubicBezTo>
                  <a:close/>
                </a:path>
              </a:pathLst>
            </a:custGeom>
            <a:solidFill>
              <a:srgbClr val="2E2D2D">
                <a:alpha val="60000"/>
              </a:srgbClr>
            </a:solidFill>
          </p:spPr>
          <p:txBody>
            <a:bodyPr/>
            <a:lstStyle/>
            <a:p>
              <a:endParaRPr lang="en-US"/>
            </a:p>
          </p:txBody>
        </p:sp>
      </p:grpSp>
      <p:grpSp>
        <p:nvGrpSpPr>
          <p:cNvPr id="9" name="Group 9"/>
          <p:cNvGrpSpPr/>
          <p:nvPr/>
        </p:nvGrpSpPr>
        <p:grpSpPr>
          <a:xfrm>
            <a:off x="7265984" y="7199448"/>
            <a:ext cx="8305860" cy="2388020"/>
            <a:chOff x="0" y="0"/>
            <a:chExt cx="2983512" cy="857790"/>
          </a:xfrm>
        </p:grpSpPr>
        <p:sp>
          <p:nvSpPr>
            <p:cNvPr id="10" name="Freeform 10"/>
            <p:cNvSpPr/>
            <p:nvPr/>
          </p:nvSpPr>
          <p:spPr>
            <a:xfrm>
              <a:off x="0" y="0"/>
              <a:ext cx="2983512" cy="857791"/>
            </a:xfrm>
            <a:custGeom>
              <a:avLst/>
              <a:gdLst/>
              <a:ahLst/>
              <a:cxnLst/>
              <a:rect l="l" t="t" r="r" b="b"/>
              <a:pathLst>
                <a:path w="2983512" h="857791">
                  <a:moveTo>
                    <a:pt x="2859052" y="857790"/>
                  </a:moveTo>
                  <a:lnTo>
                    <a:pt x="124460" y="857790"/>
                  </a:lnTo>
                  <a:cubicBezTo>
                    <a:pt x="55880" y="857790"/>
                    <a:pt x="0" y="801910"/>
                    <a:pt x="0" y="733330"/>
                  </a:cubicBezTo>
                  <a:lnTo>
                    <a:pt x="0" y="124460"/>
                  </a:lnTo>
                  <a:cubicBezTo>
                    <a:pt x="0" y="55880"/>
                    <a:pt x="55880" y="0"/>
                    <a:pt x="124460" y="0"/>
                  </a:cubicBezTo>
                  <a:lnTo>
                    <a:pt x="2859052" y="0"/>
                  </a:lnTo>
                  <a:cubicBezTo>
                    <a:pt x="2927632" y="0"/>
                    <a:pt x="2983512" y="55880"/>
                    <a:pt x="2983512" y="124460"/>
                  </a:cubicBezTo>
                  <a:lnTo>
                    <a:pt x="2983512" y="733331"/>
                  </a:lnTo>
                  <a:cubicBezTo>
                    <a:pt x="2983512" y="801910"/>
                    <a:pt x="2927632" y="857791"/>
                    <a:pt x="2859052" y="857791"/>
                  </a:cubicBezTo>
                  <a:close/>
                </a:path>
              </a:pathLst>
            </a:custGeom>
            <a:solidFill>
              <a:srgbClr val="2E2D2D">
                <a:alpha val="60000"/>
              </a:srgbClr>
            </a:solidFill>
          </p:spPr>
          <p:txBody>
            <a:bodyPr/>
            <a:lstStyle/>
            <a:p>
              <a:endParaRPr lang="en-US"/>
            </a:p>
          </p:txBody>
        </p:sp>
      </p:grpSp>
      <p:sp>
        <p:nvSpPr>
          <p:cNvPr id="11" name="Freeform 11"/>
          <p:cNvSpPr/>
          <p:nvPr/>
        </p:nvSpPr>
        <p:spPr>
          <a:xfrm>
            <a:off x="7839160" y="7590188"/>
            <a:ext cx="1061139" cy="1059391"/>
          </a:xfrm>
          <a:custGeom>
            <a:avLst/>
            <a:gdLst/>
            <a:ahLst/>
            <a:cxnLst/>
            <a:rect l="l" t="t" r="r" b="b"/>
            <a:pathLst>
              <a:path w="1061139" h="1059391">
                <a:moveTo>
                  <a:pt x="0" y="0"/>
                </a:moveTo>
                <a:lnTo>
                  <a:pt x="1061138" y="0"/>
                </a:lnTo>
                <a:lnTo>
                  <a:pt x="1061138" y="1059391"/>
                </a:lnTo>
                <a:lnTo>
                  <a:pt x="0" y="105939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sp>
        <p:nvSpPr>
          <p:cNvPr id="12" name="Freeform 12"/>
          <p:cNvSpPr/>
          <p:nvPr/>
        </p:nvSpPr>
        <p:spPr>
          <a:xfrm>
            <a:off x="8843148" y="4980107"/>
            <a:ext cx="1061139" cy="1059391"/>
          </a:xfrm>
          <a:custGeom>
            <a:avLst/>
            <a:gdLst/>
            <a:ahLst/>
            <a:cxnLst/>
            <a:rect l="l" t="t" r="r" b="b"/>
            <a:pathLst>
              <a:path w="1061139" h="1059391">
                <a:moveTo>
                  <a:pt x="0" y="0"/>
                </a:moveTo>
                <a:lnTo>
                  <a:pt x="1061139" y="0"/>
                </a:lnTo>
                <a:lnTo>
                  <a:pt x="1061139" y="1059391"/>
                </a:lnTo>
                <a:lnTo>
                  <a:pt x="0" y="105939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sp>
        <p:nvSpPr>
          <p:cNvPr id="13" name="Freeform 13"/>
          <p:cNvSpPr/>
          <p:nvPr/>
        </p:nvSpPr>
        <p:spPr>
          <a:xfrm>
            <a:off x="1918396" y="4611505"/>
            <a:ext cx="3791381" cy="4357909"/>
          </a:xfrm>
          <a:custGeom>
            <a:avLst/>
            <a:gdLst/>
            <a:ahLst/>
            <a:cxnLst/>
            <a:rect l="l" t="t" r="r" b="b"/>
            <a:pathLst>
              <a:path w="3791381" h="4357909">
                <a:moveTo>
                  <a:pt x="0" y="0"/>
                </a:moveTo>
                <a:lnTo>
                  <a:pt x="3791381" y="0"/>
                </a:lnTo>
                <a:lnTo>
                  <a:pt x="3791381" y="4357909"/>
                </a:lnTo>
                <a:lnTo>
                  <a:pt x="0" y="435790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1710647" y="2070593"/>
            <a:ext cx="3713124" cy="587376"/>
          </a:xfrm>
          <a:prstGeom prst="rect">
            <a:avLst/>
          </a:prstGeom>
        </p:spPr>
        <p:txBody>
          <a:bodyPr lIns="0" tIns="0" rIns="0" bIns="0" rtlCol="0" anchor="t">
            <a:spAutoFit/>
          </a:bodyPr>
          <a:lstStyle/>
          <a:p>
            <a:pPr marL="0" lvl="0" indent="0">
              <a:lnSpc>
                <a:spcPts val="4899"/>
              </a:lnSpc>
            </a:pPr>
            <a:r>
              <a:rPr lang="en-US" sz="3499">
                <a:solidFill>
                  <a:srgbClr val="FFFFFF"/>
                </a:solidFill>
                <a:latin typeface="Garet"/>
              </a:rPr>
              <a:t>DESAIN GRAFIS </a:t>
            </a:r>
          </a:p>
        </p:txBody>
      </p:sp>
      <p:sp>
        <p:nvSpPr>
          <p:cNvPr id="15" name="TextBox 15"/>
          <p:cNvSpPr txBox="1"/>
          <p:nvPr/>
        </p:nvSpPr>
        <p:spPr>
          <a:xfrm>
            <a:off x="1257683" y="1187942"/>
            <a:ext cx="7642616" cy="939801"/>
          </a:xfrm>
          <a:prstGeom prst="rect">
            <a:avLst/>
          </a:prstGeom>
        </p:spPr>
        <p:txBody>
          <a:bodyPr lIns="0" tIns="0" rIns="0" bIns="0" rtlCol="0" anchor="t">
            <a:spAutoFit/>
          </a:bodyPr>
          <a:lstStyle/>
          <a:p>
            <a:pPr marL="0" lvl="0" indent="0">
              <a:lnSpc>
                <a:spcPts val="5500"/>
              </a:lnSpc>
            </a:pPr>
            <a:r>
              <a:rPr lang="en-US" sz="5500">
                <a:solidFill>
                  <a:srgbClr val="FFBD59"/>
                </a:solidFill>
                <a:latin typeface="Mont Heavy"/>
              </a:rPr>
              <a:t>Prinsip Prinsip</a:t>
            </a:r>
          </a:p>
        </p:txBody>
      </p:sp>
      <p:sp>
        <p:nvSpPr>
          <p:cNvPr id="16" name="TextBox 16"/>
          <p:cNvSpPr txBox="1"/>
          <p:nvPr/>
        </p:nvSpPr>
        <p:spPr>
          <a:xfrm>
            <a:off x="9144000" y="1522589"/>
            <a:ext cx="5761322" cy="2223135"/>
          </a:xfrm>
          <a:prstGeom prst="rect">
            <a:avLst/>
          </a:prstGeom>
        </p:spPr>
        <p:txBody>
          <a:bodyPr lIns="0" tIns="0" rIns="0" bIns="0" rtlCol="0" anchor="t">
            <a:spAutoFit/>
          </a:bodyPr>
          <a:lstStyle/>
          <a:p>
            <a:pPr>
              <a:lnSpc>
                <a:spcPts val="2940"/>
              </a:lnSpc>
            </a:pPr>
            <a:r>
              <a:rPr lang="en-US" sz="2100">
                <a:solidFill>
                  <a:srgbClr val="FFFFFF"/>
                </a:solidFill>
                <a:latin typeface="Garet"/>
              </a:rPr>
              <a:t>Proporsi dan Keseimbangan: Pastikan elemen-elemen visual dalam desain seimbang dan diposisikan dengan proporsi yang benar agar desain terlihat harmonis dan menarik.</a:t>
            </a:r>
          </a:p>
          <a:p>
            <a:pPr marL="0" lvl="0" indent="0">
              <a:lnSpc>
                <a:spcPts val="2940"/>
              </a:lnSpc>
            </a:pPr>
            <a:endParaRPr lang="en-US" sz="2100">
              <a:solidFill>
                <a:srgbClr val="FFFFFF"/>
              </a:solidFill>
              <a:latin typeface="Garet"/>
            </a:endParaRPr>
          </a:p>
        </p:txBody>
      </p:sp>
      <p:sp>
        <p:nvSpPr>
          <p:cNvPr id="17" name="TextBox 17"/>
          <p:cNvSpPr txBox="1"/>
          <p:nvPr/>
        </p:nvSpPr>
        <p:spPr>
          <a:xfrm>
            <a:off x="10116983" y="4563880"/>
            <a:ext cx="5761322" cy="1851660"/>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Ketajaman dan Keterbacaan: Pastikan teks dan gambar dalam desain mudah dibaca dan terlihat jelas. Hindari teks dengan ukuran terlalu kecil atau gambar dengan resolusi rendah.</a:t>
            </a:r>
          </a:p>
        </p:txBody>
      </p:sp>
      <p:sp>
        <p:nvSpPr>
          <p:cNvPr id="18" name="TextBox 18"/>
          <p:cNvSpPr txBox="1"/>
          <p:nvPr/>
        </p:nvSpPr>
        <p:spPr>
          <a:xfrm>
            <a:off x="9144000" y="7443815"/>
            <a:ext cx="5761322" cy="1480185"/>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Kontras: Penggunaan kontras warna dan elemen visual membantu menonjolkan elemen penting dalam desain dan menciptakan daya tarik visual.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12263626" y="4426239"/>
            <a:ext cx="4717789" cy="4352864"/>
            <a:chOff x="0" y="0"/>
            <a:chExt cx="1208544" cy="1115062"/>
          </a:xfrm>
        </p:grpSpPr>
        <p:sp>
          <p:nvSpPr>
            <p:cNvPr id="4" name="Freeform 4"/>
            <p:cNvSpPr/>
            <p:nvPr/>
          </p:nvSpPr>
          <p:spPr>
            <a:xfrm>
              <a:off x="0" y="0"/>
              <a:ext cx="1208544" cy="1115062"/>
            </a:xfrm>
            <a:custGeom>
              <a:avLst/>
              <a:gdLst/>
              <a:ahLst/>
              <a:cxnLst/>
              <a:rect l="l" t="t" r="r" b="b"/>
              <a:pathLst>
                <a:path w="1208544" h="1115062">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p:spPr>
          <p:txBody>
            <a:bodyPr/>
            <a:lstStyle/>
            <a:p>
              <a:endParaRPr lang="en-US"/>
            </a:p>
          </p:txBody>
        </p:sp>
      </p:grpSp>
      <p:sp>
        <p:nvSpPr>
          <p:cNvPr id="5" name="Freeform 5"/>
          <p:cNvSpPr/>
          <p:nvPr/>
        </p:nvSpPr>
        <p:spPr>
          <a:xfrm>
            <a:off x="13954887" y="3962748"/>
            <a:ext cx="1335267" cy="1324996"/>
          </a:xfrm>
          <a:custGeom>
            <a:avLst/>
            <a:gdLst/>
            <a:ahLst/>
            <a:cxnLst/>
            <a:rect l="l" t="t" r="r" b="b"/>
            <a:pathLst>
              <a:path w="1335267" h="1324996">
                <a:moveTo>
                  <a:pt x="0" y="0"/>
                </a:moveTo>
                <a:lnTo>
                  <a:pt x="1335267" y="0"/>
                </a:lnTo>
                <a:lnTo>
                  <a:pt x="1335267" y="1324995"/>
                </a:lnTo>
                <a:lnTo>
                  <a:pt x="0" y="1324995"/>
                </a:lnTo>
                <a:lnTo>
                  <a:pt x="0" y="0"/>
                </a:lnTo>
                <a:close/>
              </a:path>
            </a:pathLst>
          </a:custGeom>
          <a:blipFill>
            <a:blip r:embed="rId3">
              <a:extLst>
                <a:ext uri="{96DAC541-7B7A-43D3-8B79-37D633B846F1}">
                  <asvg:svgBlip xmlns:asvg="http://schemas.microsoft.com/office/drawing/2016/SVG/main" r:embed="rId4"/>
                </a:ext>
              </a:extLst>
            </a:blip>
            <a:stretch>
              <a:fillRect l="-27446" t="-28527" r="-27630" b="-27751"/>
            </a:stretch>
          </a:blipFill>
        </p:spPr>
        <p:txBody>
          <a:bodyPr/>
          <a:lstStyle/>
          <a:p>
            <a:endParaRPr lang="en-US"/>
          </a:p>
        </p:txBody>
      </p:sp>
      <p:sp>
        <p:nvSpPr>
          <p:cNvPr id="6" name="Freeform 6"/>
          <p:cNvSpPr/>
          <p:nvPr/>
        </p:nvSpPr>
        <p:spPr>
          <a:xfrm rot="2983154">
            <a:off x="11681455" y="-884789"/>
            <a:ext cx="9169399" cy="5054631"/>
          </a:xfrm>
          <a:custGeom>
            <a:avLst/>
            <a:gdLst/>
            <a:ahLst/>
            <a:cxnLst/>
            <a:rect l="l" t="t" r="r" b="b"/>
            <a:pathLst>
              <a:path w="9169399" h="5054631">
                <a:moveTo>
                  <a:pt x="0" y="0"/>
                </a:moveTo>
                <a:lnTo>
                  <a:pt x="9169399" y="0"/>
                </a:lnTo>
                <a:lnTo>
                  <a:pt x="9169399" y="5054631"/>
                </a:lnTo>
                <a:lnTo>
                  <a:pt x="0" y="5054631"/>
                </a:lnTo>
                <a:lnTo>
                  <a:pt x="0" y="0"/>
                </a:lnTo>
                <a:close/>
              </a:path>
            </a:pathLst>
          </a:custGeom>
          <a:blipFill>
            <a:blip r:embed="rId5">
              <a:alphaModFix amt="3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4857065" y="933450"/>
            <a:ext cx="8577191" cy="1541783"/>
          </a:xfrm>
          <a:prstGeom prst="rect">
            <a:avLst/>
          </a:prstGeom>
        </p:spPr>
        <p:txBody>
          <a:bodyPr lIns="0" tIns="0" rIns="0" bIns="0" rtlCol="0" anchor="t">
            <a:spAutoFit/>
          </a:bodyPr>
          <a:lstStyle/>
          <a:p>
            <a:pPr marL="0" lvl="0" indent="0" algn="ctr">
              <a:lnSpc>
                <a:spcPts val="5200"/>
              </a:lnSpc>
            </a:pPr>
            <a:r>
              <a:rPr lang="en-US" sz="5200">
                <a:solidFill>
                  <a:srgbClr val="FFBD59"/>
                </a:solidFill>
                <a:latin typeface="Mont Heavy"/>
              </a:rPr>
              <a:t>Perangkat Lunak Desain Grafis Populer</a:t>
            </a:r>
          </a:p>
        </p:txBody>
      </p:sp>
      <p:grpSp>
        <p:nvGrpSpPr>
          <p:cNvPr id="8" name="Group 8"/>
          <p:cNvGrpSpPr/>
          <p:nvPr/>
        </p:nvGrpSpPr>
        <p:grpSpPr>
          <a:xfrm>
            <a:off x="1306585" y="4426239"/>
            <a:ext cx="4717789" cy="4352864"/>
            <a:chOff x="0" y="0"/>
            <a:chExt cx="1208544" cy="1115062"/>
          </a:xfrm>
        </p:grpSpPr>
        <p:sp>
          <p:nvSpPr>
            <p:cNvPr id="9" name="Freeform 9"/>
            <p:cNvSpPr/>
            <p:nvPr/>
          </p:nvSpPr>
          <p:spPr>
            <a:xfrm>
              <a:off x="0" y="0"/>
              <a:ext cx="1208544" cy="1115062"/>
            </a:xfrm>
            <a:custGeom>
              <a:avLst/>
              <a:gdLst/>
              <a:ahLst/>
              <a:cxnLst/>
              <a:rect l="l" t="t" r="r" b="b"/>
              <a:pathLst>
                <a:path w="1208544" h="1115062">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p:spPr>
          <p:txBody>
            <a:bodyPr/>
            <a:lstStyle/>
            <a:p>
              <a:endParaRPr lang="en-US"/>
            </a:p>
          </p:txBody>
        </p:sp>
      </p:grpSp>
      <p:sp>
        <p:nvSpPr>
          <p:cNvPr id="10" name="Freeform 10"/>
          <p:cNvSpPr/>
          <p:nvPr/>
        </p:nvSpPr>
        <p:spPr>
          <a:xfrm>
            <a:off x="2997846" y="3962748"/>
            <a:ext cx="1335267" cy="1324996"/>
          </a:xfrm>
          <a:custGeom>
            <a:avLst/>
            <a:gdLst/>
            <a:ahLst/>
            <a:cxnLst/>
            <a:rect l="l" t="t" r="r" b="b"/>
            <a:pathLst>
              <a:path w="1335267" h="1324996">
                <a:moveTo>
                  <a:pt x="0" y="0"/>
                </a:moveTo>
                <a:lnTo>
                  <a:pt x="1335267" y="0"/>
                </a:lnTo>
                <a:lnTo>
                  <a:pt x="1335267" y="1324995"/>
                </a:lnTo>
                <a:lnTo>
                  <a:pt x="0" y="1324995"/>
                </a:lnTo>
                <a:lnTo>
                  <a:pt x="0" y="0"/>
                </a:lnTo>
                <a:close/>
              </a:path>
            </a:pathLst>
          </a:custGeom>
          <a:blipFill>
            <a:blip r:embed="rId3">
              <a:extLst>
                <a:ext uri="{96DAC541-7B7A-43D3-8B79-37D633B846F1}">
                  <asvg:svgBlip xmlns:asvg="http://schemas.microsoft.com/office/drawing/2016/SVG/main" r:embed="rId4"/>
                </a:ext>
              </a:extLst>
            </a:blip>
            <a:stretch>
              <a:fillRect l="-27446" t="-28527" r="-27630" b="-27751"/>
            </a:stretch>
          </a:blipFill>
        </p:spPr>
        <p:txBody>
          <a:bodyPr/>
          <a:lstStyle/>
          <a:p>
            <a:endParaRPr lang="en-US"/>
          </a:p>
        </p:txBody>
      </p:sp>
      <p:sp>
        <p:nvSpPr>
          <p:cNvPr id="11" name="TextBox 11"/>
          <p:cNvSpPr txBox="1"/>
          <p:nvPr/>
        </p:nvSpPr>
        <p:spPr>
          <a:xfrm>
            <a:off x="1437199" y="5695672"/>
            <a:ext cx="5016192" cy="790575"/>
          </a:xfrm>
          <a:prstGeom prst="rect">
            <a:avLst/>
          </a:prstGeom>
        </p:spPr>
        <p:txBody>
          <a:bodyPr lIns="0" tIns="0" rIns="0" bIns="0" rtlCol="0" anchor="t">
            <a:spAutoFit/>
          </a:bodyPr>
          <a:lstStyle/>
          <a:p>
            <a:pPr marL="0" lvl="0" indent="0" algn="ctr">
              <a:lnSpc>
                <a:spcPts val="5040"/>
              </a:lnSpc>
            </a:pPr>
            <a:r>
              <a:rPr lang="en-US" sz="4200">
                <a:solidFill>
                  <a:srgbClr val="FFBD59"/>
                </a:solidFill>
                <a:latin typeface="Mont Heavy"/>
              </a:rPr>
              <a:t>Adobe Photoshop</a:t>
            </a:r>
          </a:p>
        </p:txBody>
      </p:sp>
      <p:sp>
        <p:nvSpPr>
          <p:cNvPr id="12" name="TextBox 12"/>
          <p:cNvSpPr txBox="1"/>
          <p:nvPr/>
        </p:nvSpPr>
        <p:spPr>
          <a:xfrm>
            <a:off x="1774738" y="6626349"/>
            <a:ext cx="3781483" cy="737235"/>
          </a:xfrm>
          <a:prstGeom prst="rect">
            <a:avLst/>
          </a:prstGeom>
        </p:spPr>
        <p:txBody>
          <a:bodyPr lIns="0" tIns="0" rIns="0" bIns="0" rtlCol="0" anchor="t">
            <a:spAutoFit/>
          </a:bodyPr>
          <a:lstStyle/>
          <a:p>
            <a:pPr marL="0" lvl="0" indent="0" algn="ctr">
              <a:lnSpc>
                <a:spcPts val="2940"/>
              </a:lnSpc>
            </a:pPr>
            <a:r>
              <a:rPr lang="en-US" sz="2100">
                <a:solidFill>
                  <a:srgbClr val="FFFFFF"/>
                </a:solidFill>
                <a:latin typeface="Garet"/>
              </a:rPr>
              <a:t>Untuk mengedit foto dan menciptakan grafik raster.</a:t>
            </a:r>
          </a:p>
        </p:txBody>
      </p:sp>
      <p:sp>
        <p:nvSpPr>
          <p:cNvPr id="13" name="TextBox 13"/>
          <p:cNvSpPr txBox="1"/>
          <p:nvPr/>
        </p:nvSpPr>
        <p:spPr>
          <a:xfrm>
            <a:off x="2893955" y="4035206"/>
            <a:ext cx="1543050" cy="1057275"/>
          </a:xfrm>
          <a:prstGeom prst="rect">
            <a:avLst/>
          </a:prstGeom>
        </p:spPr>
        <p:txBody>
          <a:bodyPr lIns="0" tIns="0" rIns="0" bIns="0" rtlCol="0" anchor="t">
            <a:spAutoFit/>
          </a:bodyPr>
          <a:lstStyle/>
          <a:p>
            <a:pPr marL="0" lvl="0" indent="0" algn="ctr">
              <a:lnSpc>
                <a:spcPts val="6720"/>
              </a:lnSpc>
            </a:pPr>
            <a:r>
              <a:rPr lang="en-US" sz="5600">
                <a:solidFill>
                  <a:srgbClr val="000000"/>
                </a:solidFill>
                <a:latin typeface="Mont Heavy"/>
              </a:rPr>
              <a:t>1</a:t>
            </a:r>
          </a:p>
        </p:txBody>
      </p:sp>
      <p:grpSp>
        <p:nvGrpSpPr>
          <p:cNvPr id="14" name="Group 14"/>
          <p:cNvGrpSpPr/>
          <p:nvPr/>
        </p:nvGrpSpPr>
        <p:grpSpPr>
          <a:xfrm>
            <a:off x="6786766" y="3759489"/>
            <a:ext cx="4717789" cy="4352864"/>
            <a:chOff x="0" y="0"/>
            <a:chExt cx="1208544" cy="1115062"/>
          </a:xfrm>
        </p:grpSpPr>
        <p:sp>
          <p:nvSpPr>
            <p:cNvPr id="15" name="Freeform 15"/>
            <p:cNvSpPr/>
            <p:nvPr/>
          </p:nvSpPr>
          <p:spPr>
            <a:xfrm>
              <a:off x="0" y="0"/>
              <a:ext cx="1208544" cy="1115062"/>
            </a:xfrm>
            <a:custGeom>
              <a:avLst/>
              <a:gdLst/>
              <a:ahLst/>
              <a:cxnLst/>
              <a:rect l="l" t="t" r="r" b="b"/>
              <a:pathLst>
                <a:path w="1208544" h="1115062">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p:spPr>
          <p:txBody>
            <a:bodyPr/>
            <a:lstStyle/>
            <a:p>
              <a:endParaRPr lang="en-US"/>
            </a:p>
          </p:txBody>
        </p:sp>
      </p:grpSp>
      <p:sp>
        <p:nvSpPr>
          <p:cNvPr id="16" name="Freeform 16"/>
          <p:cNvSpPr/>
          <p:nvPr/>
        </p:nvSpPr>
        <p:spPr>
          <a:xfrm>
            <a:off x="8478027" y="3291746"/>
            <a:ext cx="1335267" cy="1324996"/>
          </a:xfrm>
          <a:custGeom>
            <a:avLst/>
            <a:gdLst/>
            <a:ahLst/>
            <a:cxnLst/>
            <a:rect l="l" t="t" r="r" b="b"/>
            <a:pathLst>
              <a:path w="1335267" h="1324996">
                <a:moveTo>
                  <a:pt x="0" y="0"/>
                </a:moveTo>
                <a:lnTo>
                  <a:pt x="1335267" y="0"/>
                </a:lnTo>
                <a:lnTo>
                  <a:pt x="1335267" y="1324995"/>
                </a:lnTo>
                <a:lnTo>
                  <a:pt x="0" y="1324995"/>
                </a:lnTo>
                <a:lnTo>
                  <a:pt x="0" y="0"/>
                </a:lnTo>
                <a:close/>
              </a:path>
            </a:pathLst>
          </a:custGeom>
          <a:blipFill>
            <a:blip r:embed="rId3">
              <a:extLst>
                <a:ext uri="{96DAC541-7B7A-43D3-8B79-37D633B846F1}">
                  <asvg:svgBlip xmlns:asvg="http://schemas.microsoft.com/office/drawing/2016/SVG/main" r:embed="rId4"/>
                </a:ext>
              </a:extLst>
            </a:blip>
            <a:stretch>
              <a:fillRect l="-27446" t="-28527" r="-27630" b="-27751"/>
            </a:stretch>
          </a:blipFill>
        </p:spPr>
        <p:txBody>
          <a:bodyPr/>
          <a:lstStyle/>
          <a:p>
            <a:endParaRPr lang="en-US"/>
          </a:p>
        </p:txBody>
      </p:sp>
      <p:sp>
        <p:nvSpPr>
          <p:cNvPr id="17" name="TextBox 17"/>
          <p:cNvSpPr txBox="1"/>
          <p:nvPr/>
        </p:nvSpPr>
        <p:spPr>
          <a:xfrm>
            <a:off x="6917380" y="4578474"/>
            <a:ext cx="4456560" cy="1428750"/>
          </a:xfrm>
          <a:prstGeom prst="rect">
            <a:avLst/>
          </a:prstGeom>
        </p:spPr>
        <p:txBody>
          <a:bodyPr lIns="0" tIns="0" rIns="0" bIns="0" rtlCol="0" anchor="t">
            <a:spAutoFit/>
          </a:bodyPr>
          <a:lstStyle/>
          <a:p>
            <a:pPr marL="0" lvl="0" indent="0" algn="ctr">
              <a:lnSpc>
                <a:spcPts val="5040"/>
              </a:lnSpc>
            </a:pPr>
            <a:r>
              <a:rPr lang="en-US" sz="4200">
                <a:solidFill>
                  <a:srgbClr val="FFBD59"/>
                </a:solidFill>
                <a:latin typeface="Mont Heavy"/>
              </a:rPr>
              <a:t>Adobe Illustrator</a:t>
            </a:r>
          </a:p>
        </p:txBody>
      </p:sp>
      <p:sp>
        <p:nvSpPr>
          <p:cNvPr id="18" name="TextBox 18"/>
          <p:cNvSpPr txBox="1"/>
          <p:nvPr/>
        </p:nvSpPr>
        <p:spPr>
          <a:xfrm>
            <a:off x="7254919" y="5959599"/>
            <a:ext cx="3781483" cy="737235"/>
          </a:xfrm>
          <a:prstGeom prst="rect">
            <a:avLst/>
          </a:prstGeom>
        </p:spPr>
        <p:txBody>
          <a:bodyPr lIns="0" tIns="0" rIns="0" bIns="0" rtlCol="0" anchor="t">
            <a:spAutoFit/>
          </a:bodyPr>
          <a:lstStyle/>
          <a:p>
            <a:pPr marL="0" lvl="0" indent="0" algn="ctr">
              <a:lnSpc>
                <a:spcPts val="2940"/>
              </a:lnSpc>
            </a:pPr>
            <a:r>
              <a:rPr lang="en-US" sz="2100">
                <a:solidFill>
                  <a:srgbClr val="FFFFFF"/>
                </a:solidFill>
                <a:latin typeface="Garet"/>
              </a:rPr>
              <a:t>Untuk menciptakan grafik vektor, logo, dan ilustrasi.</a:t>
            </a:r>
          </a:p>
        </p:txBody>
      </p:sp>
      <p:sp>
        <p:nvSpPr>
          <p:cNvPr id="19" name="TextBox 19"/>
          <p:cNvSpPr txBox="1"/>
          <p:nvPr/>
        </p:nvSpPr>
        <p:spPr>
          <a:xfrm>
            <a:off x="8374135" y="3368456"/>
            <a:ext cx="1543050" cy="1057275"/>
          </a:xfrm>
          <a:prstGeom prst="rect">
            <a:avLst/>
          </a:prstGeom>
        </p:spPr>
        <p:txBody>
          <a:bodyPr lIns="0" tIns="0" rIns="0" bIns="0" rtlCol="0" anchor="t">
            <a:spAutoFit/>
          </a:bodyPr>
          <a:lstStyle/>
          <a:p>
            <a:pPr marL="0" lvl="0" indent="0" algn="ctr">
              <a:lnSpc>
                <a:spcPts val="6720"/>
              </a:lnSpc>
            </a:pPr>
            <a:r>
              <a:rPr lang="en-US" sz="5600">
                <a:solidFill>
                  <a:srgbClr val="000000"/>
                </a:solidFill>
                <a:latin typeface="Mont Heavy"/>
              </a:rPr>
              <a:t>2</a:t>
            </a:r>
          </a:p>
        </p:txBody>
      </p:sp>
      <p:sp>
        <p:nvSpPr>
          <p:cNvPr id="20" name="TextBox 20"/>
          <p:cNvSpPr txBox="1"/>
          <p:nvPr/>
        </p:nvSpPr>
        <p:spPr>
          <a:xfrm>
            <a:off x="12394240" y="5695672"/>
            <a:ext cx="4456560" cy="790575"/>
          </a:xfrm>
          <a:prstGeom prst="rect">
            <a:avLst/>
          </a:prstGeom>
        </p:spPr>
        <p:txBody>
          <a:bodyPr lIns="0" tIns="0" rIns="0" bIns="0" rtlCol="0" anchor="t">
            <a:spAutoFit/>
          </a:bodyPr>
          <a:lstStyle/>
          <a:p>
            <a:pPr marL="0" lvl="0" indent="0" algn="ctr">
              <a:lnSpc>
                <a:spcPts val="5040"/>
              </a:lnSpc>
            </a:pPr>
            <a:r>
              <a:rPr lang="en-US" sz="4200">
                <a:solidFill>
                  <a:srgbClr val="FFBD59"/>
                </a:solidFill>
                <a:latin typeface="Mont Heavy"/>
              </a:rPr>
              <a:t>CorelDRAW</a:t>
            </a:r>
          </a:p>
        </p:txBody>
      </p:sp>
      <p:sp>
        <p:nvSpPr>
          <p:cNvPr id="21" name="TextBox 21"/>
          <p:cNvSpPr txBox="1"/>
          <p:nvPr/>
        </p:nvSpPr>
        <p:spPr>
          <a:xfrm>
            <a:off x="12731779" y="6626349"/>
            <a:ext cx="3781483" cy="1108710"/>
          </a:xfrm>
          <a:prstGeom prst="rect">
            <a:avLst/>
          </a:prstGeom>
        </p:spPr>
        <p:txBody>
          <a:bodyPr lIns="0" tIns="0" rIns="0" bIns="0" rtlCol="0" anchor="t">
            <a:spAutoFit/>
          </a:bodyPr>
          <a:lstStyle/>
          <a:p>
            <a:pPr marL="0" lvl="0" indent="0" algn="ctr">
              <a:lnSpc>
                <a:spcPts val="2940"/>
              </a:lnSpc>
            </a:pPr>
            <a:r>
              <a:rPr lang="en-US" sz="2100">
                <a:solidFill>
                  <a:srgbClr val="FFFFFF"/>
                </a:solidFill>
                <a:latin typeface="Garet"/>
              </a:rPr>
              <a:t>Alternatif untuk menciptakan grafik vektor dan ilustrasi.</a:t>
            </a:r>
          </a:p>
        </p:txBody>
      </p:sp>
      <p:sp>
        <p:nvSpPr>
          <p:cNvPr id="22" name="TextBox 22"/>
          <p:cNvSpPr txBox="1"/>
          <p:nvPr/>
        </p:nvSpPr>
        <p:spPr>
          <a:xfrm>
            <a:off x="13850995" y="4035206"/>
            <a:ext cx="1543050" cy="1057275"/>
          </a:xfrm>
          <a:prstGeom prst="rect">
            <a:avLst/>
          </a:prstGeom>
        </p:spPr>
        <p:txBody>
          <a:bodyPr lIns="0" tIns="0" rIns="0" bIns="0" rtlCol="0" anchor="t">
            <a:spAutoFit/>
          </a:bodyPr>
          <a:lstStyle/>
          <a:p>
            <a:pPr marL="0" lvl="0" indent="0" algn="ctr">
              <a:lnSpc>
                <a:spcPts val="6720"/>
              </a:lnSpc>
            </a:pPr>
            <a:r>
              <a:rPr lang="en-US" sz="5600">
                <a:solidFill>
                  <a:srgbClr val="000000"/>
                </a:solidFill>
                <a:latin typeface="Mont Heavy"/>
              </a:rPr>
              <a:t>3</a:t>
            </a:r>
          </a:p>
        </p:txBody>
      </p:sp>
      <p:sp>
        <p:nvSpPr>
          <p:cNvPr id="23" name="Freeform 23"/>
          <p:cNvSpPr/>
          <p:nvPr/>
        </p:nvSpPr>
        <p:spPr>
          <a:xfrm flipV="1">
            <a:off x="5651471" y="7395016"/>
            <a:ext cx="1004457" cy="1004457"/>
          </a:xfrm>
          <a:custGeom>
            <a:avLst/>
            <a:gdLst/>
            <a:ahLst/>
            <a:cxnLst/>
            <a:rect l="l" t="t" r="r" b="b"/>
            <a:pathLst>
              <a:path w="1004457" h="1004457">
                <a:moveTo>
                  <a:pt x="0" y="1004457"/>
                </a:moveTo>
                <a:lnTo>
                  <a:pt x="1004457" y="1004457"/>
                </a:lnTo>
                <a:lnTo>
                  <a:pt x="1004457" y="0"/>
                </a:lnTo>
                <a:lnTo>
                  <a:pt x="0" y="0"/>
                </a:lnTo>
                <a:lnTo>
                  <a:pt x="0" y="100445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rot="-10800000" flipH="1" flipV="1">
            <a:off x="11243587" y="4236477"/>
            <a:ext cx="1004457" cy="1004457"/>
          </a:xfrm>
          <a:custGeom>
            <a:avLst/>
            <a:gdLst/>
            <a:ahLst/>
            <a:cxnLst/>
            <a:rect l="l" t="t" r="r" b="b"/>
            <a:pathLst>
              <a:path w="1004457" h="1004457">
                <a:moveTo>
                  <a:pt x="1004457" y="1004457"/>
                </a:moveTo>
                <a:lnTo>
                  <a:pt x="0" y="1004457"/>
                </a:lnTo>
                <a:lnTo>
                  <a:pt x="0" y="0"/>
                </a:lnTo>
                <a:lnTo>
                  <a:pt x="1004457" y="0"/>
                </a:lnTo>
                <a:lnTo>
                  <a:pt x="1004457" y="100445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0009802" y="507239"/>
            <a:ext cx="18220935" cy="18220935"/>
          </a:xfrm>
          <a:custGeom>
            <a:avLst/>
            <a:gdLst/>
            <a:ahLst/>
            <a:cxnLst/>
            <a:rect l="l" t="t" r="r" b="b"/>
            <a:pathLst>
              <a:path w="18220935" h="18220935">
                <a:moveTo>
                  <a:pt x="0" y="0"/>
                </a:moveTo>
                <a:lnTo>
                  <a:pt x="18220936" y="0"/>
                </a:lnTo>
                <a:lnTo>
                  <a:pt x="18220936" y="18220936"/>
                </a:lnTo>
                <a:lnTo>
                  <a:pt x="0" y="18220936"/>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028700" y="4262755"/>
            <a:ext cx="5772051" cy="2361565"/>
          </a:xfrm>
          <a:prstGeom prst="rect">
            <a:avLst/>
          </a:prstGeom>
        </p:spPr>
        <p:txBody>
          <a:bodyPr lIns="0" tIns="0" rIns="0" bIns="0" rtlCol="0" anchor="t">
            <a:spAutoFit/>
          </a:bodyPr>
          <a:lstStyle/>
          <a:p>
            <a:pPr marL="0" lvl="0" indent="0">
              <a:lnSpc>
                <a:spcPts val="5600"/>
              </a:lnSpc>
            </a:pPr>
            <a:r>
              <a:rPr lang="en-US" sz="5600">
                <a:solidFill>
                  <a:srgbClr val="FFBD59"/>
                </a:solidFill>
                <a:latin typeface="Mont Heavy"/>
              </a:rPr>
              <a:t>Peran Desain Grafis dalam Pemrograman</a:t>
            </a:r>
          </a:p>
        </p:txBody>
      </p:sp>
      <p:grpSp>
        <p:nvGrpSpPr>
          <p:cNvPr id="5" name="Group 5"/>
          <p:cNvGrpSpPr/>
          <p:nvPr/>
        </p:nvGrpSpPr>
        <p:grpSpPr>
          <a:xfrm>
            <a:off x="6603167" y="833811"/>
            <a:ext cx="5219121" cy="4069379"/>
            <a:chOff x="0" y="0"/>
            <a:chExt cx="1745271" cy="1360798"/>
          </a:xfrm>
        </p:grpSpPr>
        <p:sp>
          <p:nvSpPr>
            <p:cNvPr id="6" name="Freeform 6"/>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txBody>
            <a:bodyPr/>
            <a:lstStyle/>
            <a:p>
              <a:endParaRPr lang="en-US"/>
            </a:p>
          </p:txBody>
        </p:sp>
      </p:grpSp>
      <p:sp>
        <p:nvSpPr>
          <p:cNvPr id="7" name="TextBox 7"/>
          <p:cNvSpPr txBox="1"/>
          <p:nvPr/>
        </p:nvSpPr>
        <p:spPr>
          <a:xfrm>
            <a:off x="6800751" y="1345971"/>
            <a:ext cx="4823953" cy="942975"/>
          </a:xfrm>
          <a:prstGeom prst="rect">
            <a:avLst/>
          </a:prstGeom>
        </p:spPr>
        <p:txBody>
          <a:bodyPr lIns="0" tIns="0" rIns="0" bIns="0" rtlCol="0" anchor="t">
            <a:spAutoFit/>
          </a:bodyPr>
          <a:lstStyle/>
          <a:p>
            <a:pPr marL="0" lvl="0" indent="0" algn="ctr">
              <a:lnSpc>
                <a:spcPts val="3360"/>
              </a:lnSpc>
            </a:pPr>
            <a:r>
              <a:rPr lang="en-US" sz="2800">
                <a:solidFill>
                  <a:srgbClr val="FFBD59"/>
                </a:solidFill>
                <a:latin typeface="Mont Heavy"/>
              </a:rPr>
              <a:t>Meningkatkan Pengalaman Pengguna</a:t>
            </a:r>
          </a:p>
        </p:txBody>
      </p:sp>
      <p:sp>
        <p:nvSpPr>
          <p:cNvPr id="8" name="TextBox 8"/>
          <p:cNvSpPr txBox="1"/>
          <p:nvPr/>
        </p:nvSpPr>
        <p:spPr>
          <a:xfrm>
            <a:off x="7413834" y="2565171"/>
            <a:ext cx="3597786" cy="1851660"/>
          </a:xfrm>
          <a:prstGeom prst="rect">
            <a:avLst/>
          </a:prstGeom>
        </p:spPr>
        <p:txBody>
          <a:bodyPr lIns="0" tIns="0" rIns="0" bIns="0" rtlCol="0" anchor="t">
            <a:spAutoFit/>
          </a:bodyPr>
          <a:lstStyle/>
          <a:p>
            <a:pPr marL="0" lvl="0" indent="0" algn="ctr">
              <a:lnSpc>
                <a:spcPts val="2940"/>
              </a:lnSpc>
            </a:pPr>
            <a:r>
              <a:rPr lang="en-US" sz="2100">
                <a:solidFill>
                  <a:srgbClr val="FFFFFF"/>
                </a:solidFill>
                <a:latin typeface="Garet"/>
              </a:rPr>
              <a:t>Pengguna akan lebih terlibat dan puas dengan pengalaman mereka menggunakan aplikasi atau website.</a:t>
            </a:r>
          </a:p>
        </p:txBody>
      </p:sp>
      <p:grpSp>
        <p:nvGrpSpPr>
          <p:cNvPr id="9" name="Group 9"/>
          <p:cNvGrpSpPr/>
          <p:nvPr/>
        </p:nvGrpSpPr>
        <p:grpSpPr>
          <a:xfrm>
            <a:off x="6603167" y="5383810"/>
            <a:ext cx="5219121" cy="4069379"/>
            <a:chOff x="0" y="0"/>
            <a:chExt cx="1745271" cy="1360798"/>
          </a:xfrm>
        </p:grpSpPr>
        <p:sp>
          <p:nvSpPr>
            <p:cNvPr id="10" name="Freeform 10"/>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txBody>
            <a:bodyPr/>
            <a:lstStyle/>
            <a:p>
              <a:endParaRPr lang="en-US"/>
            </a:p>
          </p:txBody>
        </p:sp>
      </p:grpSp>
      <p:sp>
        <p:nvSpPr>
          <p:cNvPr id="11" name="TextBox 11"/>
          <p:cNvSpPr txBox="1"/>
          <p:nvPr/>
        </p:nvSpPr>
        <p:spPr>
          <a:xfrm>
            <a:off x="6800751" y="6136869"/>
            <a:ext cx="4823953" cy="923925"/>
          </a:xfrm>
          <a:prstGeom prst="rect">
            <a:avLst/>
          </a:prstGeom>
        </p:spPr>
        <p:txBody>
          <a:bodyPr lIns="0" tIns="0" rIns="0" bIns="0" rtlCol="0" anchor="t">
            <a:spAutoFit/>
          </a:bodyPr>
          <a:lstStyle/>
          <a:p>
            <a:pPr marL="0" lvl="0" indent="0" algn="ctr">
              <a:lnSpc>
                <a:spcPts val="3240"/>
              </a:lnSpc>
            </a:pPr>
            <a:r>
              <a:rPr lang="en-US" sz="2700">
                <a:solidFill>
                  <a:srgbClr val="FFBD59"/>
                </a:solidFill>
                <a:latin typeface="Mont Heavy"/>
              </a:rPr>
              <a:t>Branding dan Identitas Visual</a:t>
            </a:r>
          </a:p>
        </p:txBody>
      </p:sp>
      <p:sp>
        <p:nvSpPr>
          <p:cNvPr id="12" name="TextBox 12"/>
          <p:cNvSpPr txBox="1"/>
          <p:nvPr/>
        </p:nvSpPr>
        <p:spPr>
          <a:xfrm>
            <a:off x="7413834" y="7115171"/>
            <a:ext cx="3597786" cy="1108710"/>
          </a:xfrm>
          <a:prstGeom prst="rect">
            <a:avLst/>
          </a:prstGeom>
        </p:spPr>
        <p:txBody>
          <a:bodyPr lIns="0" tIns="0" rIns="0" bIns="0" rtlCol="0" anchor="t">
            <a:spAutoFit/>
          </a:bodyPr>
          <a:lstStyle/>
          <a:p>
            <a:pPr marL="0" lvl="0" indent="0" algn="ctr">
              <a:lnSpc>
                <a:spcPts val="2940"/>
              </a:lnSpc>
            </a:pPr>
            <a:r>
              <a:rPr lang="en-US" sz="2100">
                <a:solidFill>
                  <a:srgbClr val="FFFFFF"/>
                </a:solidFill>
                <a:latin typeface="Garet"/>
              </a:rPr>
              <a:t>membantu membangun identitas visual dan branding yang kuat.</a:t>
            </a:r>
          </a:p>
        </p:txBody>
      </p:sp>
      <p:grpSp>
        <p:nvGrpSpPr>
          <p:cNvPr id="13" name="Group 13"/>
          <p:cNvGrpSpPr/>
          <p:nvPr/>
        </p:nvGrpSpPr>
        <p:grpSpPr>
          <a:xfrm>
            <a:off x="12309600" y="833811"/>
            <a:ext cx="5219121" cy="4069379"/>
            <a:chOff x="0" y="0"/>
            <a:chExt cx="1745271" cy="1360798"/>
          </a:xfrm>
        </p:grpSpPr>
        <p:sp>
          <p:nvSpPr>
            <p:cNvPr id="14" name="Freeform 14"/>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txBody>
            <a:bodyPr/>
            <a:lstStyle/>
            <a:p>
              <a:endParaRPr lang="en-US"/>
            </a:p>
          </p:txBody>
        </p:sp>
      </p:grpSp>
      <p:sp>
        <p:nvSpPr>
          <p:cNvPr id="15" name="TextBox 15"/>
          <p:cNvSpPr txBox="1"/>
          <p:nvPr/>
        </p:nvSpPr>
        <p:spPr>
          <a:xfrm>
            <a:off x="12887410" y="1365021"/>
            <a:ext cx="3830644" cy="923925"/>
          </a:xfrm>
          <a:prstGeom prst="rect">
            <a:avLst/>
          </a:prstGeom>
        </p:spPr>
        <p:txBody>
          <a:bodyPr lIns="0" tIns="0" rIns="0" bIns="0" rtlCol="0" anchor="t">
            <a:spAutoFit/>
          </a:bodyPr>
          <a:lstStyle/>
          <a:p>
            <a:pPr marL="0" lvl="0" indent="0" algn="ctr">
              <a:lnSpc>
                <a:spcPts val="3240"/>
              </a:lnSpc>
            </a:pPr>
            <a:r>
              <a:rPr lang="en-US" sz="2700">
                <a:solidFill>
                  <a:srgbClr val="FFBD59"/>
                </a:solidFill>
                <a:latin typeface="Mont Heavy"/>
              </a:rPr>
              <a:t>Visualisasi Data dan Informasi</a:t>
            </a:r>
          </a:p>
        </p:txBody>
      </p:sp>
      <p:sp>
        <p:nvSpPr>
          <p:cNvPr id="16" name="TextBox 16"/>
          <p:cNvSpPr txBox="1"/>
          <p:nvPr/>
        </p:nvSpPr>
        <p:spPr>
          <a:xfrm>
            <a:off x="13120268" y="2565171"/>
            <a:ext cx="4139032" cy="1466768"/>
          </a:xfrm>
          <a:prstGeom prst="rect">
            <a:avLst/>
          </a:prstGeom>
        </p:spPr>
        <p:txBody>
          <a:bodyPr lIns="0" tIns="0" rIns="0" bIns="0" rtlCol="0" anchor="t">
            <a:spAutoFit/>
          </a:bodyPr>
          <a:lstStyle/>
          <a:p>
            <a:pPr marL="0" lvl="0" indent="0" algn="ctr">
              <a:lnSpc>
                <a:spcPts val="2912"/>
              </a:lnSpc>
            </a:pPr>
            <a:r>
              <a:rPr lang="en-US" sz="2080">
                <a:solidFill>
                  <a:srgbClr val="FFFFFF"/>
                </a:solidFill>
                <a:latin typeface="Garet"/>
              </a:rPr>
              <a:t>Desain grafis membantu menyajikan data dan informasi dengan cara yang mudah dipahami dan menarik</a:t>
            </a:r>
          </a:p>
        </p:txBody>
      </p:sp>
      <p:grpSp>
        <p:nvGrpSpPr>
          <p:cNvPr id="17" name="Group 17"/>
          <p:cNvGrpSpPr/>
          <p:nvPr/>
        </p:nvGrpSpPr>
        <p:grpSpPr>
          <a:xfrm>
            <a:off x="12309600" y="5383810"/>
            <a:ext cx="5219121" cy="4069379"/>
            <a:chOff x="0" y="0"/>
            <a:chExt cx="1745271" cy="1360798"/>
          </a:xfrm>
        </p:grpSpPr>
        <p:sp>
          <p:nvSpPr>
            <p:cNvPr id="18" name="Freeform 18"/>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txBody>
            <a:bodyPr/>
            <a:lstStyle/>
            <a:p>
              <a:endParaRPr lang="en-US"/>
            </a:p>
          </p:txBody>
        </p:sp>
      </p:grpSp>
      <p:sp>
        <p:nvSpPr>
          <p:cNvPr id="19" name="TextBox 19"/>
          <p:cNvSpPr txBox="1"/>
          <p:nvPr/>
        </p:nvSpPr>
        <p:spPr>
          <a:xfrm>
            <a:off x="12977699" y="6079719"/>
            <a:ext cx="3882923" cy="1028700"/>
          </a:xfrm>
          <a:prstGeom prst="rect">
            <a:avLst/>
          </a:prstGeom>
        </p:spPr>
        <p:txBody>
          <a:bodyPr lIns="0" tIns="0" rIns="0" bIns="0" rtlCol="0" anchor="t">
            <a:spAutoFit/>
          </a:bodyPr>
          <a:lstStyle/>
          <a:p>
            <a:pPr marL="0" lvl="0" indent="0" algn="ctr">
              <a:lnSpc>
                <a:spcPts val="3600"/>
              </a:lnSpc>
            </a:pPr>
            <a:r>
              <a:rPr lang="en-US" sz="3000">
                <a:solidFill>
                  <a:srgbClr val="FFBD59"/>
                </a:solidFill>
                <a:latin typeface="Mont Heavy"/>
              </a:rPr>
              <a:t>Animasi dan Interaksi</a:t>
            </a:r>
          </a:p>
        </p:txBody>
      </p:sp>
      <p:sp>
        <p:nvSpPr>
          <p:cNvPr id="20" name="TextBox 20"/>
          <p:cNvSpPr txBox="1"/>
          <p:nvPr/>
        </p:nvSpPr>
        <p:spPr>
          <a:xfrm>
            <a:off x="13120268" y="7115171"/>
            <a:ext cx="3597786" cy="1851660"/>
          </a:xfrm>
          <a:prstGeom prst="rect">
            <a:avLst/>
          </a:prstGeom>
        </p:spPr>
        <p:txBody>
          <a:bodyPr lIns="0" tIns="0" rIns="0" bIns="0" rtlCol="0" anchor="t">
            <a:spAutoFit/>
          </a:bodyPr>
          <a:lstStyle/>
          <a:p>
            <a:pPr marL="0" lvl="0" indent="0" algn="ctr">
              <a:lnSpc>
                <a:spcPts val="2940"/>
              </a:lnSpc>
            </a:pPr>
            <a:r>
              <a:rPr lang="en-US" sz="2100">
                <a:solidFill>
                  <a:srgbClr val="FFFFFF"/>
                </a:solidFill>
                <a:latin typeface="Garet"/>
              </a:rPr>
              <a:t>Desain grafis memungkinkan pembuatan animasi dan efek interaktif yang menarik perhatian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65934" y="4971086"/>
            <a:ext cx="8678682" cy="5988371"/>
          </a:xfrm>
          <a:custGeom>
            <a:avLst/>
            <a:gdLst/>
            <a:ahLst/>
            <a:cxnLst/>
            <a:rect l="l" t="t" r="r" b="b"/>
            <a:pathLst>
              <a:path w="8678682" h="5988371">
                <a:moveTo>
                  <a:pt x="0" y="0"/>
                </a:moveTo>
                <a:lnTo>
                  <a:pt x="8678682" y="0"/>
                </a:lnTo>
                <a:lnTo>
                  <a:pt x="8678682" y="5988371"/>
                </a:lnTo>
                <a:lnTo>
                  <a:pt x="0" y="5988371"/>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6438207" y="3244677"/>
            <a:ext cx="4825350" cy="2085286"/>
            <a:chOff x="0" y="0"/>
            <a:chExt cx="2127691" cy="919486"/>
          </a:xfrm>
        </p:grpSpPr>
        <p:sp>
          <p:nvSpPr>
            <p:cNvPr id="5" name="Freeform 5"/>
            <p:cNvSpPr/>
            <p:nvPr/>
          </p:nvSpPr>
          <p:spPr>
            <a:xfrm>
              <a:off x="0" y="0"/>
              <a:ext cx="2127691" cy="919486"/>
            </a:xfrm>
            <a:custGeom>
              <a:avLst/>
              <a:gdLst/>
              <a:ahLst/>
              <a:cxnLst/>
              <a:rect l="l" t="t" r="r" b="b"/>
              <a:pathLst>
                <a:path w="2127691" h="919486">
                  <a:moveTo>
                    <a:pt x="2003231" y="919486"/>
                  </a:moveTo>
                  <a:lnTo>
                    <a:pt x="124460" y="919486"/>
                  </a:lnTo>
                  <a:cubicBezTo>
                    <a:pt x="55880" y="919486"/>
                    <a:pt x="0" y="863606"/>
                    <a:pt x="0" y="795026"/>
                  </a:cubicBezTo>
                  <a:lnTo>
                    <a:pt x="0" y="124460"/>
                  </a:lnTo>
                  <a:cubicBezTo>
                    <a:pt x="0" y="55880"/>
                    <a:pt x="55880" y="0"/>
                    <a:pt x="124460" y="0"/>
                  </a:cubicBezTo>
                  <a:lnTo>
                    <a:pt x="2003231" y="0"/>
                  </a:lnTo>
                  <a:cubicBezTo>
                    <a:pt x="2071811" y="0"/>
                    <a:pt x="2127691" y="55880"/>
                    <a:pt x="2127691" y="124460"/>
                  </a:cubicBezTo>
                  <a:lnTo>
                    <a:pt x="2127691" y="795026"/>
                  </a:lnTo>
                  <a:cubicBezTo>
                    <a:pt x="2127691" y="863606"/>
                    <a:pt x="2071811" y="919486"/>
                    <a:pt x="2003231" y="919486"/>
                  </a:cubicBezTo>
                  <a:close/>
                </a:path>
              </a:pathLst>
            </a:custGeom>
            <a:solidFill>
              <a:srgbClr val="2E2D2D">
                <a:alpha val="60000"/>
              </a:srgbClr>
            </a:solidFill>
          </p:spPr>
          <p:txBody>
            <a:bodyPr/>
            <a:lstStyle/>
            <a:p>
              <a:endParaRPr lang="en-US"/>
            </a:p>
          </p:txBody>
        </p:sp>
      </p:grpSp>
      <p:sp>
        <p:nvSpPr>
          <p:cNvPr id="6" name="Freeform 6"/>
          <p:cNvSpPr/>
          <p:nvPr/>
        </p:nvSpPr>
        <p:spPr>
          <a:xfrm>
            <a:off x="6771198" y="3594166"/>
            <a:ext cx="800049" cy="798731"/>
          </a:xfrm>
          <a:custGeom>
            <a:avLst/>
            <a:gdLst/>
            <a:ahLst/>
            <a:cxnLst/>
            <a:rect l="l" t="t" r="r" b="b"/>
            <a:pathLst>
              <a:path w="800049" h="798731">
                <a:moveTo>
                  <a:pt x="0" y="0"/>
                </a:moveTo>
                <a:lnTo>
                  <a:pt x="800048" y="0"/>
                </a:lnTo>
                <a:lnTo>
                  <a:pt x="800048" y="798731"/>
                </a:lnTo>
                <a:lnTo>
                  <a:pt x="0" y="79873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grpSp>
        <p:nvGrpSpPr>
          <p:cNvPr id="7" name="Group 7"/>
          <p:cNvGrpSpPr>
            <a:grpSpLocks noChangeAspect="1"/>
          </p:cNvGrpSpPr>
          <p:nvPr/>
        </p:nvGrpSpPr>
        <p:grpSpPr>
          <a:xfrm>
            <a:off x="12010821" y="1157287"/>
            <a:ext cx="4029180" cy="7972425"/>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12628" r="-112628"/>
              </a:stretch>
            </a:blipFill>
          </p:spPr>
          <p:txBody>
            <a:bodyPr/>
            <a:lstStyle/>
            <a:p>
              <a:endParaRPr lang="en-US"/>
            </a:p>
          </p:txBody>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99FF"/>
            </a:solidFill>
          </p:spPr>
          <p:txBody>
            <a:bodyPr/>
            <a:lstStyle/>
            <a:p>
              <a:endParaRPr lang="en-US"/>
            </a:p>
          </p:txBody>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17" name="Group 17"/>
          <p:cNvGrpSpPr/>
          <p:nvPr/>
        </p:nvGrpSpPr>
        <p:grpSpPr>
          <a:xfrm>
            <a:off x="1028700" y="3245072"/>
            <a:ext cx="4825350" cy="1497709"/>
            <a:chOff x="0" y="0"/>
            <a:chExt cx="2127691" cy="660400"/>
          </a:xfrm>
        </p:grpSpPr>
        <p:sp>
          <p:nvSpPr>
            <p:cNvPr id="18" name="Freeform 18"/>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txBody>
            <a:bodyPr/>
            <a:lstStyle/>
            <a:p>
              <a:endParaRPr lang="en-US"/>
            </a:p>
          </p:txBody>
        </p:sp>
      </p:grpSp>
      <p:sp>
        <p:nvSpPr>
          <p:cNvPr id="19" name="Freeform 19"/>
          <p:cNvSpPr/>
          <p:nvPr/>
        </p:nvSpPr>
        <p:spPr>
          <a:xfrm>
            <a:off x="1361690" y="3594561"/>
            <a:ext cx="800049" cy="798731"/>
          </a:xfrm>
          <a:custGeom>
            <a:avLst/>
            <a:gdLst/>
            <a:ahLst/>
            <a:cxnLst/>
            <a:rect l="l" t="t" r="r" b="b"/>
            <a:pathLst>
              <a:path w="800049" h="798731">
                <a:moveTo>
                  <a:pt x="0" y="0"/>
                </a:moveTo>
                <a:lnTo>
                  <a:pt x="800049" y="0"/>
                </a:lnTo>
                <a:lnTo>
                  <a:pt x="800049" y="798731"/>
                </a:lnTo>
                <a:lnTo>
                  <a:pt x="0" y="79873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grpSp>
        <p:nvGrpSpPr>
          <p:cNvPr id="20" name="Group 20"/>
          <p:cNvGrpSpPr/>
          <p:nvPr/>
        </p:nvGrpSpPr>
        <p:grpSpPr>
          <a:xfrm>
            <a:off x="1612858" y="5019782"/>
            <a:ext cx="4825350" cy="1497709"/>
            <a:chOff x="0" y="0"/>
            <a:chExt cx="2127691" cy="660400"/>
          </a:xfrm>
        </p:grpSpPr>
        <p:sp>
          <p:nvSpPr>
            <p:cNvPr id="21" name="Freeform 21"/>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txBody>
            <a:bodyPr/>
            <a:lstStyle/>
            <a:p>
              <a:endParaRPr lang="en-US"/>
            </a:p>
          </p:txBody>
        </p:sp>
      </p:grpSp>
      <p:sp>
        <p:nvSpPr>
          <p:cNvPr id="22" name="Freeform 22"/>
          <p:cNvSpPr/>
          <p:nvPr/>
        </p:nvSpPr>
        <p:spPr>
          <a:xfrm>
            <a:off x="1945848" y="5369271"/>
            <a:ext cx="800049" cy="798731"/>
          </a:xfrm>
          <a:custGeom>
            <a:avLst/>
            <a:gdLst/>
            <a:ahLst/>
            <a:cxnLst/>
            <a:rect l="l" t="t" r="r" b="b"/>
            <a:pathLst>
              <a:path w="800049" h="798731">
                <a:moveTo>
                  <a:pt x="0" y="0"/>
                </a:moveTo>
                <a:lnTo>
                  <a:pt x="800049" y="0"/>
                </a:lnTo>
                <a:lnTo>
                  <a:pt x="800049" y="798731"/>
                </a:lnTo>
                <a:lnTo>
                  <a:pt x="0" y="79873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grpSp>
        <p:nvGrpSpPr>
          <p:cNvPr id="23" name="Group 23"/>
          <p:cNvGrpSpPr/>
          <p:nvPr/>
        </p:nvGrpSpPr>
        <p:grpSpPr>
          <a:xfrm>
            <a:off x="1028700" y="6793702"/>
            <a:ext cx="4825350" cy="1497709"/>
            <a:chOff x="0" y="0"/>
            <a:chExt cx="2127691" cy="660400"/>
          </a:xfrm>
        </p:grpSpPr>
        <p:sp>
          <p:nvSpPr>
            <p:cNvPr id="24" name="Freeform 24"/>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txBody>
            <a:bodyPr/>
            <a:lstStyle/>
            <a:p>
              <a:endParaRPr lang="en-US"/>
            </a:p>
          </p:txBody>
        </p:sp>
      </p:grpSp>
      <p:sp>
        <p:nvSpPr>
          <p:cNvPr id="25" name="Freeform 25"/>
          <p:cNvSpPr/>
          <p:nvPr/>
        </p:nvSpPr>
        <p:spPr>
          <a:xfrm>
            <a:off x="1361690" y="7143191"/>
            <a:ext cx="800049" cy="798731"/>
          </a:xfrm>
          <a:custGeom>
            <a:avLst/>
            <a:gdLst/>
            <a:ahLst/>
            <a:cxnLst/>
            <a:rect l="l" t="t" r="r" b="b"/>
            <a:pathLst>
              <a:path w="800049" h="798731">
                <a:moveTo>
                  <a:pt x="0" y="0"/>
                </a:moveTo>
                <a:lnTo>
                  <a:pt x="800049" y="0"/>
                </a:lnTo>
                <a:lnTo>
                  <a:pt x="800049" y="798731"/>
                </a:lnTo>
                <a:lnTo>
                  <a:pt x="0" y="798731"/>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txBody>
          <a:bodyPr/>
          <a:lstStyle/>
          <a:p>
            <a:endParaRPr lang="en-US"/>
          </a:p>
        </p:txBody>
      </p:sp>
      <p:sp>
        <p:nvSpPr>
          <p:cNvPr id="26" name="Freeform 26"/>
          <p:cNvSpPr/>
          <p:nvPr/>
        </p:nvSpPr>
        <p:spPr>
          <a:xfrm>
            <a:off x="13051820" y="3710644"/>
            <a:ext cx="1947182" cy="4114800"/>
          </a:xfrm>
          <a:custGeom>
            <a:avLst/>
            <a:gdLst/>
            <a:ahLst/>
            <a:cxnLst/>
            <a:rect l="l" t="t" r="r" b="b"/>
            <a:pathLst>
              <a:path w="1947182" h="4114800">
                <a:moveTo>
                  <a:pt x="0" y="0"/>
                </a:moveTo>
                <a:lnTo>
                  <a:pt x="1947182" y="0"/>
                </a:lnTo>
                <a:lnTo>
                  <a:pt x="19471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7" name="TextBox 27"/>
          <p:cNvSpPr txBox="1"/>
          <p:nvPr/>
        </p:nvSpPr>
        <p:spPr>
          <a:xfrm>
            <a:off x="7761499" y="3469132"/>
            <a:ext cx="3931239" cy="827230"/>
          </a:xfrm>
          <a:prstGeom prst="rect">
            <a:avLst/>
          </a:prstGeom>
        </p:spPr>
        <p:txBody>
          <a:bodyPr lIns="0" tIns="0" rIns="0" bIns="0" rtlCol="0" anchor="t">
            <a:spAutoFit/>
          </a:bodyPr>
          <a:lstStyle/>
          <a:p>
            <a:pPr marL="0" lvl="0" indent="0">
              <a:lnSpc>
                <a:spcPts val="2928"/>
              </a:lnSpc>
            </a:pPr>
            <a:r>
              <a:rPr lang="en-US" sz="2440">
                <a:solidFill>
                  <a:srgbClr val="FFBD59"/>
                </a:solidFill>
                <a:latin typeface="Mont Heavy"/>
              </a:rPr>
              <a:t>Pengembangan Produk Digital</a:t>
            </a:r>
          </a:p>
        </p:txBody>
      </p:sp>
      <p:sp>
        <p:nvSpPr>
          <p:cNvPr id="28" name="TextBox 28"/>
          <p:cNvSpPr txBox="1"/>
          <p:nvPr/>
        </p:nvSpPr>
        <p:spPr>
          <a:xfrm>
            <a:off x="7761499" y="4364322"/>
            <a:ext cx="3347082" cy="645020"/>
          </a:xfrm>
          <a:prstGeom prst="rect">
            <a:avLst/>
          </a:prstGeom>
        </p:spPr>
        <p:txBody>
          <a:bodyPr lIns="0" tIns="0" rIns="0" bIns="0" rtlCol="0" anchor="t">
            <a:spAutoFit/>
          </a:bodyPr>
          <a:lstStyle/>
          <a:p>
            <a:pPr marL="0" lvl="0" indent="0">
              <a:lnSpc>
                <a:spcPts val="1708"/>
              </a:lnSpc>
            </a:pPr>
            <a:r>
              <a:rPr lang="en-US" sz="1220">
                <a:solidFill>
                  <a:srgbClr val="FFFFFF"/>
                </a:solidFill>
                <a:latin typeface="Garet"/>
              </a:rPr>
              <a:t>desain grafis digunakan untuk menciptakan logo, ikon, dan elemen visual lainnya.</a:t>
            </a:r>
          </a:p>
        </p:txBody>
      </p:sp>
      <p:sp>
        <p:nvSpPr>
          <p:cNvPr id="29" name="TextBox 29"/>
          <p:cNvSpPr txBox="1"/>
          <p:nvPr/>
        </p:nvSpPr>
        <p:spPr>
          <a:xfrm>
            <a:off x="6722999" y="3644119"/>
            <a:ext cx="896446" cy="616317"/>
          </a:xfrm>
          <a:prstGeom prst="rect">
            <a:avLst/>
          </a:prstGeom>
        </p:spPr>
        <p:txBody>
          <a:bodyPr lIns="0" tIns="0" rIns="0" bIns="0" rtlCol="0" anchor="t">
            <a:spAutoFit/>
          </a:bodyPr>
          <a:lstStyle/>
          <a:p>
            <a:pPr marL="0" lvl="0" indent="0" algn="ctr">
              <a:lnSpc>
                <a:spcPts val="3904"/>
              </a:lnSpc>
            </a:pPr>
            <a:r>
              <a:rPr lang="en-US" sz="3253">
                <a:solidFill>
                  <a:srgbClr val="000000"/>
                </a:solidFill>
                <a:latin typeface="Mont Heavy"/>
              </a:rPr>
              <a:t>4</a:t>
            </a:r>
          </a:p>
        </p:txBody>
      </p:sp>
      <p:sp>
        <p:nvSpPr>
          <p:cNvPr id="30" name="TextBox 30"/>
          <p:cNvSpPr txBox="1"/>
          <p:nvPr/>
        </p:nvSpPr>
        <p:spPr>
          <a:xfrm>
            <a:off x="2351992" y="3469527"/>
            <a:ext cx="4371007" cy="456477"/>
          </a:xfrm>
          <a:prstGeom prst="rect">
            <a:avLst/>
          </a:prstGeom>
        </p:spPr>
        <p:txBody>
          <a:bodyPr lIns="0" tIns="0" rIns="0" bIns="0" rtlCol="0" anchor="t">
            <a:spAutoFit/>
          </a:bodyPr>
          <a:lstStyle/>
          <a:p>
            <a:pPr marL="0" lvl="0" indent="0">
              <a:lnSpc>
                <a:spcPts val="2928"/>
              </a:lnSpc>
            </a:pPr>
            <a:r>
              <a:rPr lang="en-US" sz="2440">
                <a:solidFill>
                  <a:srgbClr val="FFBD59"/>
                </a:solidFill>
                <a:latin typeface="Mont Heavy"/>
              </a:rPr>
              <a:t>Desain Web dan Aplikasi</a:t>
            </a:r>
          </a:p>
        </p:txBody>
      </p:sp>
      <p:sp>
        <p:nvSpPr>
          <p:cNvPr id="31" name="TextBox 31"/>
          <p:cNvSpPr txBox="1"/>
          <p:nvPr/>
        </p:nvSpPr>
        <p:spPr>
          <a:xfrm>
            <a:off x="2351992" y="4006491"/>
            <a:ext cx="3347082" cy="429209"/>
          </a:xfrm>
          <a:prstGeom prst="rect">
            <a:avLst/>
          </a:prstGeom>
        </p:spPr>
        <p:txBody>
          <a:bodyPr lIns="0" tIns="0" rIns="0" bIns="0" rtlCol="0" anchor="t">
            <a:spAutoFit/>
          </a:bodyPr>
          <a:lstStyle/>
          <a:p>
            <a:pPr marL="0" lvl="0" indent="0">
              <a:lnSpc>
                <a:spcPts val="1708"/>
              </a:lnSpc>
            </a:pPr>
            <a:r>
              <a:rPr lang="en-US" sz="1220">
                <a:solidFill>
                  <a:srgbClr val="FFFFFF"/>
                </a:solidFill>
                <a:latin typeface="Garet"/>
              </a:rPr>
              <a:t>pengembang untuk menciptakan tampilan visual dan antarmuka pengguna </a:t>
            </a:r>
          </a:p>
        </p:txBody>
      </p:sp>
      <p:sp>
        <p:nvSpPr>
          <p:cNvPr id="32" name="TextBox 32"/>
          <p:cNvSpPr txBox="1"/>
          <p:nvPr/>
        </p:nvSpPr>
        <p:spPr>
          <a:xfrm>
            <a:off x="1313492" y="3644514"/>
            <a:ext cx="896446" cy="616317"/>
          </a:xfrm>
          <a:prstGeom prst="rect">
            <a:avLst/>
          </a:prstGeom>
        </p:spPr>
        <p:txBody>
          <a:bodyPr lIns="0" tIns="0" rIns="0" bIns="0" rtlCol="0" anchor="t">
            <a:spAutoFit/>
          </a:bodyPr>
          <a:lstStyle/>
          <a:p>
            <a:pPr marL="0" lvl="0" indent="0" algn="ctr">
              <a:lnSpc>
                <a:spcPts val="3904"/>
              </a:lnSpc>
            </a:pPr>
            <a:r>
              <a:rPr lang="en-US" sz="3253">
                <a:solidFill>
                  <a:srgbClr val="000000"/>
                </a:solidFill>
                <a:latin typeface="Mont Heavy"/>
              </a:rPr>
              <a:t>1</a:t>
            </a:r>
          </a:p>
        </p:txBody>
      </p:sp>
      <p:sp>
        <p:nvSpPr>
          <p:cNvPr id="33" name="TextBox 33"/>
          <p:cNvSpPr txBox="1"/>
          <p:nvPr/>
        </p:nvSpPr>
        <p:spPr>
          <a:xfrm>
            <a:off x="2936149" y="5244237"/>
            <a:ext cx="3835048" cy="456477"/>
          </a:xfrm>
          <a:prstGeom prst="rect">
            <a:avLst/>
          </a:prstGeom>
        </p:spPr>
        <p:txBody>
          <a:bodyPr lIns="0" tIns="0" rIns="0" bIns="0" rtlCol="0" anchor="t">
            <a:spAutoFit/>
          </a:bodyPr>
          <a:lstStyle/>
          <a:p>
            <a:pPr marL="0" lvl="0" indent="0">
              <a:lnSpc>
                <a:spcPts val="2928"/>
              </a:lnSpc>
            </a:pPr>
            <a:r>
              <a:rPr lang="en-US" sz="2440">
                <a:solidFill>
                  <a:srgbClr val="FFBD59"/>
                </a:solidFill>
                <a:latin typeface="Mont Heavy"/>
              </a:rPr>
              <a:t>Pengembangan Game</a:t>
            </a:r>
          </a:p>
        </p:txBody>
      </p:sp>
      <p:sp>
        <p:nvSpPr>
          <p:cNvPr id="34" name="TextBox 34"/>
          <p:cNvSpPr txBox="1"/>
          <p:nvPr/>
        </p:nvSpPr>
        <p:spPr>
          <a:xfrm>
            <a:off x="2936149" y="5781201"/>
            <a:ext cx="3347082" cy="645020"/>
          </a:xfrm>
          <a:prstGeom prst="rect">
            <a:avLst/>
          </a:prstGeom>
        </p:spPr>
        <p:txBody>
          <a:bodyPr lIns="0" tIns="0" rIns="0" bIns="0" rtlCol="0" anchor="t">
            <a:spAutoFit/>
          </a:bodyPr>
          <a:lstStyle/>
          <a:p>
            <a:pPr marL="0" lvl="0" indent="0">
              <a:lnSpc>
                <a:spcPts val="1708"/>
              </a:lnSpc>
            </a:pPr>
            <a:r>
              <a:rPr lang="en-US" sz="1220">
                <a:solidFill>
                  <a:srgbClr val="FFFFFF"/>
                </a:solidFill>
                <a:latin typeface="Garet"/>
              </a:rPr>
              <a:t>pengembangan game untuk menciptakan karakter, latar belakang, efek visual, dan antarmuka permainan.</a:t>
            </a:r>
          </a:p>
        </p:txBody>
      </p:sp>
      <p:sp>
        <p:nvSpPr>
          <p:cNvPr id="35" name="TextBox 35"/>
          <p:cNvSpPr txBox="1"/>
          <p:nvPr/>
        </p:nvSpPr>
        <p:spPr>
          <a:xfrm>
            <a:off x="1897649" y="5419224"/>
            <a:ext cx="896446" cy="616317"/>
          </a:xfrm>
          <a:prstGeom prst="rect">
            <a:avLst/>
          </a:prstGeom>
        </p:spPr>
        <p:txBody>
          <a:bodyPr lIns="0" tIns="0" rIns="0" bIns="0" rtlCol="0" anchor="t">
            <a:spAutoFit/>
          </a:bodyPr>
          <a:lstStyle/>
          <a:p>
            <a:pPr marL="0" lvl="0" indent="0" algn="ctr">
              <a:lnSpc>
                <a:spcPts val="3904"/>
              </a:lnSpc>
            </a:pPr>
            <a:r>
              <a:rPr lang="en-US" sz="3253">
                <a:solidFill>
                  <a:srgbClr val="000000"/>
                </a:solidFill>
                <a:latin typeface="Mont Heavy"/>
              </a:rPr>
              <a:t>2</a:t>
            </a:r>
          </a:p>
        </p:txBody>
      </p:sp>
      <p:sp>
        <p:nvSpPr>
          <p:cNvPr id="36" name="TextBox 36"/>
          <p:cNvSpPr txBox="1"/>
          <p:nvPr/>
        </p:nvSpPr>
        <p:spPr>
          <a:xfrm>
            <a:off x="2351992" y="7018157"/>
            <a:ext cx="3347082" cy="456477"/>
          </a:xfrm>
          <a:prstGeom prst="rect">
            <a:avLst/>
          </a:prstGeom>
        </p:spPr>
        <p:txBody>
          <a:bodyPr lIns="0" tIns="0" rIns="0" bIns="0" rtlCol="0" anchor="t">
            <a:spAutoFit/>
          </a:bodyPr>
          <a:lstStyle/>
          <a:p>
            <a:pPr marL="0" lvl="0" indent="0">
              <a:lnSpc>
                <a:spcPts val="2928"/>
              </a:lnSpc>
            </a:pPr>
            <a:r>
              <a:rPr lang="en-US" sz="2440">
                <a:solidFill>
                  <a:srgbClr val="FFBD59"/>
                </a:solidFill>
                <a:latin typeface="Mont Heavy"/>
              </a:rPr>
              <a:t>Visualisasi Data</a:t>
            </a:r>
          </a:p>
        </p:txBody>
      </p:sp>
      <p:sp>
        <p:nvSpPr>
          <p:cNvPr id="37" name="TextBox 37"/>
          <p:cNvSpPr txBox="1"/>
          <p:nvPr/>
        </p:nvSpPr>
        <p:spPr>
          <a:xfrm>
            <a:off x="2351992" y="7555121"/>
            <a:ext cx="3347082" cy="429209"/>
          </a:xfrm>
          <a:prstGeom prst="rect">
            <a:avLst/>
          </a:prstGeom>
        </p:spPr>
        <p:txBody>
          <a:bodyPr lIns="0" tIns="0" rIns="0" bIns="0" rtlCol="0" anchor="t">
            <a:spAutoFit/>
          </a:bodyPr>
          <a:lstStyle/>
          <a:p>
            <a:pPr marL="0" lvl="0" indent="0">
              <a:lnSpc>
                <a:spcPts val="1708"/>
              </a:lnSpc>
            </a:pPr>
            <a:r>
              <a:rPr lang="en-US" sz="1220">
                <a:solidFill>
                  <a:srgbClr val="FFFFFF"/>
                </a:solidFill>
                <a:latin typeface="Garet"/>
              </a:rPr>
              <a:t>menggambarkan data dan informasi dalam bentuk grafik dan diagram.</a:t>
            </a:r>
          </a:p>
        </p:txBody>
      </p:sp>
      <p:sp>
        <p:nvSpPr>
          <p:cNvPr id="38" name="TextBox 38"/>
          <p:cNvSpPr txBox="1"/>
          <p:nvPr/>
        </p:nvSpPr>
        <p:spPr>
          <a:xfrm>
            <a:off x="1313492" y="7193144"/>
            <a:ext cx="896446" cy="616317"/>
          </a:xfrm>
          <a:prstGeom prst="rect">
            <a:avLst/>
          </a:prstGeom>
        </p:spPr>
        <p:txBody>
          <a:bodyPr lIns="0" tIns="0" rIns="0" bIns="0" rtlCol="0" anchor="t">
            <a:spAutoFit/>
          </a:bodyPr>
          <a:lstStyle/>
          <a:p>
            <a:pPr marL="0" lvl="0" indent="0" algn="ctr">
              <a:lnSpc>
                <a:spcPts val="3904"/>
              </a:lnSpc>
            </a:pPr>
            <a:r>
              <a:rPr lang="en-US" sz="3253">
                <a:solidFill>
                  <a:srgbClr val="000000"/>
                </a:solidFill>
                <a:latin typeface="Mont Heavy"/>
              </a:rPr>
              <a:t>3</a:t>
            </a:r>
          </a:p>
        </p:txBody>
      </p:sp>
      <p:sp>
        <p:nvSpPr>
          <p:cNvPr id="39" name="TextBox 39"/>
          <p:cNvSpPr txBox="1"/>
          <p:nvPr/>
        </p:nvSpPr>
        <p:spPr>
          <a:xfrm>
            <a:off x="4034300" y="1418662"/>
            <a:ext cx="4823953" cy="942975"/>
          </a:xfrm>
          <a:prstGeom prst="rect">
            <a:avLst/>
          </a:prstGeom>
        </p:spPr>
        <p:txBody>
          <a:bodyPr lIns="0" tIns="0" rIns="0" bIns="0" rtlCol="0" anchor="t">
            <a:spAutoFit/>
          </a:bodyPr>
          <a:lstStyle/>
          <a:p>
            <a:pPr marL="0" lvl="0" indent="0" algn="ctr">
              <a:lnSpc>
                <a:spcPts val="3360"/>
              </a:lnSpc>
            </a:pPr>
            <a:r>
              <a:rPr lang="en-US" sz="2800">
                <a:solidFill>
                  <a:srgbClr val="FFBD59"/>
                </a:solidFill>
                <a:latin typeface="Mont Heavy"/>
              </a:rPr>
              <a:t>Penerapan Desain Grafis dalam Pemrograman</a:t>
            </a:r>
          </a:p>
        </p:txBody>
      </p:sp>
      <p:sp>
        <p:nvSpPr>
          <p:cNvPr id="40" name="TextBox 40"/>
          <p:cNvSpPr txBox="1"/>
          <p:nvPr/>
        </p:nvSpPr>
        <p:spPr>
          <a:xfrm rot="-1678649">
            <a:off x="12599844" y="2131953"/>
            <a:ext cx="2463615" cy="1407287"/>
          </a:xfrm>
          <a:prstGeom prst="rect">
            <a:avLst/>
          </a:prstGeom>
        </p:spPr>
        <p:txBody>
          <a:bodyPr lIns="0" tIns="0" rIns="0" bIns="0" rtlCol="0" anchor="t">
            <a:spAutoFit/>
          </a:bodyPr>
          <a:lstStyle/>
          <a:p>
            <a:pPr marL="0" lvl="0" indent="0" algn="ctr">
              <a:lnSpc>
                <a:spcPts val="3807"/>
              </a:lnSpc>
            </a:pPr>
            <a:r>
              <a:rPr lang="en-US" sz="2719">
                <a:solidFill>
                  <a:srgbClr val="FFFFFF"/>
                </a:solidFill>
                <a:latin typeface="Garet"/>
              </a:rPr>
              <a:t>Aku Lo Seneng Awakmu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AutoShape 3"/>
          <p:cNvSpPr/>
          <p:nvPr/>
        </p:nvSpPr>
        <p:spPr>
          <a:xfrm rot="11010">
            <a:off x="3196268" y="8105318"/>
            <a:ext cx="11895464" cy="0"/>
          </a:xfrm>
          <a:prstGeom prst="line">
            <a:avLst/>
          </a:prstGeom>
          <a:ln w="95250" cap="rnd">
            <a:solidFill>
              <a:srgbClr val="FFFFFF"/>
            </a:solidFill>
            <a:prstDash val="sysDot"/>
            <a:headEnd type="none" w="sm" len="sm"/>
            <a:tailEnd type="none" w="sm" len="sm"/>
          </a:ln>
        </p:spPr>
        <p:txBody>
          <a:bodyPr/>
          <a:lstStyle/>
          <a:p>
            <a:endParaRPr lang="en-US"/>
          </a:p>
        </p:txBody>
      </p:sp>
      <p:sp>
        <p:nvSpPr>
          <p:cNvPr id="4" name="Freeform 4"/>
          <p:cNvSpPr/>
          <p:nvPr/>
        </p:nvSpPr>
        <p:spPr>
          <a:xfrm>
            <a:off x="2482266" y="7531506"/>
            <a:ext cx="1242876" cy="1242876"/>
          </a:xfrm>
          <a:custGeom>
            <a:avLst/>
            <a:gdLst/>
            <a:ahLst/>
            <a:cxnLst/>
            <a:rect l="l" t="t" r="r" b="b"/>
            <a:pathLst>
              <a:path w="1242876" h="1242876">
                <a:moveTo>
                  <a:pt x="0" y="0"/>
                </a:moveTo>
                <a:lnTo>
                  <a:pt x="1242876" y="0"/>
                </a:lnTo>
                <a:lnTo>
                  <a:pt x="1242876"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txBody>
          <a:bodyPr/>
          <a:lstStyle/>
          <a:p>
            <a:endParaRPr lang="en-US"/>
          </a:p>
        </p:txBody>
      </p:sp>
      <p:sp>
        <p:nvSpPr>
          <p:cNvPr id="5" name="Freeform 5"/>
          <p:cNvSpPr/>
          <p:nvPr/>
        </p:nvSpPr>
        <p:spPr>
          <a:xfrm>
            <a:off x="6509130" y="7531506"/>
            <a:ext cx="1242876" cy="1242876"/>
          </a:xfrm>
          <a:custGeom>
            <a:avLst/>
            <a:gdLst/>
            <a:ahLst/>
            <a:cxnLst/>
            <a:rect l="l" t="t" r="r" b="b"/>
            <a:pathLst>
              <a:path w="1242876" h="1242876">
                <a:moveTo>
                  <a:pt x="0" y="0"/>
                </a:moveTo>
                <a:lnTo>
                  <a:pt x="1242876" y="0"/>
                </a:lnTo>
                <a:lnTo>
                  <a:pt x="1242876"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txBody>
          <a:bodyPr/>
          <a:lstStyle/>
          <a:p>
            <a:endParaRPr lang="en-US"/>
          </a:p>
        </p:txBody>
      </p:sp>
      <p:sp>
        <p:nvSpPr>
          <p:cNvPr id="6" name="Freeform 6"/>
          <p:cNvSpPr/>
          <p:nvPr/>
        </p:nvSpPr>
        <p:spPr>
          <a:xfrm>
            <a:off x="10535994" y="7531506"/>
            <a:ext cx="1242876" cy="1242876"/>
          </a:xfrm>
          <a:custGeom>
            <a:avLst/>
            <a:gdLst/>
            <a:ahLst/>
            <a:cxnLst/>
            <a:rect l="l" t="t" r="r" b="b"/>
            <a:pathLst>
              <a:path w="1242876" h="1242876">
                <a:moveTo>
                  <a:pt x="0" y="0"/>
                </a:moveTo>
                <a:lnTo>
                  <a:pt x="1242876" y="0"/>
                </a:lnTo>
                <a:lnTo>
                  <a:pt x="1242876"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txBody>
          <a:bodyPr/>
          <a:lstStyle/>
          <a:p>
            <a:endParaRPr lang="en-US"/>
          </a:p>
        </p:txBody>
      </p:sp>
      <p:sp>
        <p:nvSpPr>
          <p:cNvPr id="7" name="Freeform 7"/>
          <p:cNvSpPr/>
          <p:nvPr/>
        </p:nvSpPr>
        <p:spPr>
          <a:xfrm>
            <a:off x="14562858" y="7531506"/>
            <a:ext cx="1242876" cy="1242876"/>
          </a:xfrm>
          <a:custGeom>
            <a:avLst/>
            <a:gdLst/>
            <a:ahLst/>
            <a:cxnLst/>
            <a:rect l="l" t="t" r="r" b="b"/>
            <a:pathLst>
              <a:path w="1242876" h="1242876">
                <a:moveTo>
                  <a:pt x="0" y="0"/>
                </a:moveTo>
                <a:lnTo>
                  <a:pt x="1242876" y="0"/>
                </a:lnTo>
                <a:lnTo>
                  <a:pt x="1242876"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txBody>
          <a:bodyPr/>
          <a:lstStyle/>
          <a:p>
            <a:endParaRPr lang="en-US"/>
          </a:p>
        </p:txBody>
      </p:sp>
      <p:sp>
        <p:nvSpPr>
          <p:cNvPr id="8" name="Freeform 8"/>
          <p:cNvSpPr/>
          <p:nvPr/>
        </p:nvSpPr>
        <p:spPr>
          <a:xfrm rot="-3199660">
            <a:off x="12456766" y="-7128419"/>
            <a:ext cx="12294563" cy="12182794"/>
          </a:xfrm>
          <a:custGeom>
            <a:avLst/>
            <a:gdLst/>
            <a:ahLst/>
            <a:cxnLst/>
            <a:rect l="l" t="t" r="r" b="b"/>
            <a:pathLst>
              <a:path w="12294563" h="12182794">
                <a:moveTo>
                  <a:pt x="0" y="0"/>
                </a:moveTo>
                <a:lnTo>
                  <a:pt x="12294563" y="0"/>
                </a:lnTo>
                <a:lnTo>
                  <a:pt x="12294563" y="12182795"/>
                </a:lnTo>
                <a:lnTo>
                  <a:pt x="0" y="12182795"/>
                </a:lnTo>
                <a:lnTo>
                  <a:pt x="0" y="0"/>
                </a:lnTo>
                <a:close/>
              </a:path>
            </a:pathLst>
          </a:custGeom>
          <a:blipFill>
            <a:blip r:embed="rId5">
              <a:alphaModFix amt="5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3081539" y="2858994"/>
            <a:ext cx="12724195" cy="4028980"/>
          </a:xfrm>
          <a:prstGeom prst="rect">
            <a:avLst/>
          </a:prstGeom>
        </p:spPr>
        <p:txBody>
          <a:bodyPr lIns="0" tIns="0" rIns="0" bIns="0" rtlCol="0" anchor="t">
            <a:spAutoFit/>
          </a:bodyPr>
          <a:lstStyle/>
          <a:p>
            <a:pPr marL="0" lvl="0" indent="0" algn="ctr">
              <a:lnSpc>
                <a:spcPts val="4044"/>
              </a:lnSpc>
            </a:pPr>
            <a:r>
              <a:rPr lang="en-US" sz="2888">
                <a:solidFill>
                  <a:srgbClr val="FFFFFF"/>
                </a:solidFill>
                <a:latin typeface="Garet"/>
              </a:rPr>
              <a:t>Desain grafis dalam pemrograman memainkan peran penting dalam menciptakan antarmuka pengguna yang menarik, fungsional, dan mudah digunakan. Kombinasi antara elemen visual dan kode pemrograman membantu menciptakan produk digital yang menarik dan efektif dalam menyampaikan informasi serta menyediakan pengalaman pengguna yang memuaskan. Kolaborasi antara desainer grafis dan pengembang menjadi kunci untuk menciptakan produk yang berhasil dan berdaya saing.</a:t>
            </a:r>
          </a:p>
        </p:txBody>
      </p:sp>
      <p:sp>
        <p:nvSpPr>
          <p:cNvPr id="10" name="TextBox 10"/>
          <p:cNvSpPr txBox="1"/>
          <p:nvPr/>
        </p:nvSpPr>
        <p:spPr>
          <a:xfrm>
            <a:off x="3319799" y="1360219"/>
            <a:ext cx="11648401" cy="1365250"/>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Mont Heavy"/>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30303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534</Words>
  <Application>Microsoft Office PowerPoint</Application>
  <PresentationFormat>Custom</PresentationFormat>
  <Paragraphs>64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Garet</vt:lpstr>
      <vt:lpstr>Calibri</vt:lpstr>
      <vt:lpstr>Arial</vt:lpstr>
      <vt:lpstr>Mont Bold</vt:lpstr>
      <vt:lpstr>Mont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Desain Grafis</dc:title>
  <dc:creator>Unser Adnan</dc:creator>
  <cp:lastModifiedBy>adnanzainal10@gmail.com</cp:lastModifiedBy>
  <cp:revision>3</cp:revision>
  <dcterms:created xsi:type="dcterms:W3CDTF">2006-08-16T00:00:00Z</dcterms:created>
  <dcterms:modified xsi:type="dcterms:W3CDTF">2023-07-30T14:08:44Z</dcterms:modified>
  <dc:identifier>DAFpphxZ5Es</dc:identifier>
  <cp:contentStatus/>
</cp:coreProperties>
</file>